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6858000" cx="12192000"/>
  <p:notesSz cx="7010400" cy="92964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31" roundtripDataSignature="AMtx7mhpBugqSlgQ9lPQNB+Kv4JTubYGx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A855BB8-0D78-459D-AA89-8AF64D7892A3}">
  <a:tblStyle styleId="{9A855BB8-0D78-459D-AA89-8AF64D7892A3}"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b="off" i="off"/>
      <a:tcStyle>
        <a:fill>
          <a:solidFill>
            <a:srgbClr val="CDD4EA"/>
          </a:solidFill>
        </a:fill>
      </a:tcStyle>
    </a:band1H>
    <a:band2H>
      <a:tcTxStyle b="off" i="off"/>
    </a:band2H>
    <a:band1V>
      <a:tcTxStyle b="off" i="off"/>
      <a:tcStyle>
        <a:fill>
          <a:solidFill>
            <a:srgbClr val="CDD4EA"/>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 styleId="{7F775589-4AF9-4F25-9D1F-5438786ADB24}" styleName="Table_1">
    <a:wholeTbl>
      <a:tcTxStyle b="off" i="off">
        <a:font>
          <a:latin typeface="Arial"/>
          <a:ea typeface="Arial"/>
          <a:cs typeface="Arial"/>
        </a:font>
        <a:schemeClr val="dk1"/>
      </a:tcTxStyle>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insideH>
            <a:ln cap="flat" cmpd="sng" w="9525">
              <a:solidFill>
                <a:schemeClr val="accent2"/>
              </a:solidFill>
              <a:prstDash val="solid"/>
              <a:round/>
              <a:headEnd len="sm" w="sm" type="none"/>
              <a:tailEnd len="sm" w="sm" type="none"/>
            </a:ln>
          </a:insideH>
          <a:insideV>
            <a:ln cap="flat" cmpd="sng" w="9525">
              <a:solidFill>
                <a:schemeClr val="accent2"/>
              </a:solidFill>
              <a:prstDash val="solid"/>
              <a:round/>
              <a:headEnd len="sm" w="sm" type="none"/>
              <a:tailEnd len="sm" w="sm" type="none"/>
            </a:ln>
          </a:insideV>
        </a:tcBdr>
        <a:fill>
          <a:solidFill>
            <a:srgbClr val="FFFFFF">
              <a:alpha val="0"/>
            </a:srgbClr>
          </a:solidFill>
        </a:fill>
      </a:tcStyle>
    </a:wholeTbl>
    <a:band1H>
      <a:tcTxStyle/>
      <a:tcStyle>
        <a:fill>
          <a:solidFill>
            <a:schemeClr val="accent2">
              <a:alpha val="40000"/>
            </a:schemeClr>
          </a:solidFill>
        </a:fill>
      </a:tcStyle>
    </a:band1H>
    <a:band2H>
      <a:tcTxStyle/>
    </a:band2H>
    <a:band1V>
      <a:tcTxStyle/>
      <a:tcStyle>
        <a:tcBdr>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tcBdr>
        <a:fill>
          <a:solidFill>
            <a:schemeClr val="accent2">
              <a:alpha val="40000"/>
            </a:schemeClr>
          </a:solidFill>
        </a:fill>
      </a:tcStyle>
    </a:band1V>
    <a:band2V>
      <a:tcTxStyle/>
    </a:band2V>
    <a:lastCol>
      <a:tcTxStyle b="on" i="off"/>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insideH>
            <a:ln cap="flat" cmpd="sng" w="9525">
              <a:solidFill>
                <a:schemeClr val="accent2"/>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lastCol>
    <a:firstCol>
      <a:tcTxStyle b="on" i="off"/>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insideH>
            <a:ln cap="flat" cmpd="sng" w="9525">
              <a:solidFill>
                <a:schemeClr val="accent2"/>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tcStyle>
    </a:firstCol>
    <a:lastRow>
      <a:tcTxStyle b="on" i="off"/>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accent2"/>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rgbClr val="FFFFFF">
              <a:alpha val="0"/>
            </a:srgbClr>
          </a:solidFill>
        </a:fill>
      </a:tcStyle>
    </a:lastRow>
    <a:seCell>
      <a:tcTxStyle/>
    </a:seCell>
    <a:swCell>
      <a:tcTxStyle/>
    </a:swCell>
    <a:firstRow>
      <a:tcTxStyle b="on" i="off">
        <a:font>
          <a:latin typeface="Arial"/>
          <a:ea typeface="Arial"/>
          <a:cs typeface="Arial"/>
        </a:font>
        <a:schemeClr val="lt1"/>
      </a:tcTxStyle>
      <a:tcStyle>
        <a:tcBdr>
          <a:left>
            <a:ln cap="flat" cmpd="sng" w="9525">
              <a:solidFill>
                <a:schemeClr val="accent2"/>
              </a:solidFill>
              <a:prstDash val="solid"/>
              <a:round/>
              <a:headEnd len="sm" w="sm" type="none"/>
              <a:tailEnd len="sm" w="sm" type="none"/>
            </a:ln>
          </a:left>
          <a:right>
            <a:ln cap="flat" cmpd="sng" w="9525">
              <a:solidFill>
                <a:schemeClr val="accent2"/>
              </a:solidFill>
              <a:prstDash val="solid"/>
              <a:round/>
              <a:headEnd len="sm" w="sm" type="none"/>
              <a:tailEnd len="sm" w="sm" type="none"/>
            </a:ln>
          </a:right>
          <a:top>
            <a:ln cap="flat" cmpd="sng" w="9525">
              <a:solidFill>
                <a:schemeClr val="accent2"/>
              </a:solidFill>
              <a:prstDash val="solid"/>
              <a:round/>
              <a:headEnd len="sm" w="sm" type="none"/>
              <a:tailEnd len="sm" w="sm" type="none"/>
            </a:ln>
          </a:top>
          <a:bottom>
            <a:ln cap="flat" cmpd="sng" w="9525">
              <a:solidFill>
                <a:schemeClr val="lt1"/>
              </a:solidFill>
              <a:prstDash val="solid"/>
              <a:round/>
              <a:headEnd len="sm" w="sm" type="none"/>
              <a:tailEnd len="sm" w="sm" type="none"/>
            </a:ln>
          </a:bottom>
          <a:insideH>
            <a:ln cap="flat" cmpd="sng" w="9525">
              <a:solidFill>
                <a:srgbClr val="000000">
                  <a:alpha val="0"/>
                </a:srgbClr>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accent2"/>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3037840" cy="466434"/>
          </a:xfrm>
          <a:prstGeom prst="rect">
            <a:avLst/>
          </a:prstGeom>
          <a:noFill/>
          <a:ln>
            <a:noFill/>
          </a:ln>
        </p:spPr>
        <p:txBody>
          <a:bodyPr anchorCtr="0" anchor="t" bIns="46575" lIns="93175" spcFirstLastPara="1" rIns="93175" wrap="square" tIns="4657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970938" y="0"/>
            <a:ext cx="3037840" cy="466434"/>
          </a:xfrm>
          <a:prstGeom prst="rect">
            <a:avLst/>
          </a:prstGeom>
          <a:noFill/>
          <a:ln>
            <a:noFill/>
          </a:ln>
        </p:spPr>
        <p:txBody>
          <a:bodyPr anchorCtr="0" anchor="t" bIns="46575" lIns="93175" spcFirstLastPara="1" rIns="93175" wrap="square" tIns="46575">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701040" y="4473892"/>
            <a:ext cx="5608320" cy="3660458"/>
          </a:xfrm>
          <a:prstGeom prst="rect">
            <a:avLst/>
          </a:prstGeom>
          <a:noFill/>
          <a:ln>
            <a:noFill/>
          </a:ln>
        </p:spPr>
        <p:txBody>
          <a:bodyPr anchorCtr="0" anchor="t" bIns="46575" lIns="93175" spcFirstLastPara="1" rIns="93175" wrap="square" tIns="46575">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829967"/>
            <a:ext cx="3037840" cy="466433"/>
          </a:xfrm>
          <a:prstGeom prst="rect">
            <a:avLst/>
          </a:prstGeom>
          <a:noFill/>
          <a:ln>
            <a:noFill/>
          </a:ln>
        </p:spPr>
        <p:txBody>
          <a:bodyPr anchorCtr="0" anchor="b" bIns="46575" lIns="93175" spcFirstLastPara="1" rIns="93175" wrap="square" tIns="46575">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970938" y="8829967"/>
            <a:ext cx="3037840" cy="466433"/>
          </a:xfrm>
          <a:prstGeom prst="rect">
            <a:avLst/>
          </a:prstGeom>
          <a:noFill/>
          <a:ln>
            <a:noFill/>
          </a:ln>
        </p:spPr>
        <p:txBody>
          <a:bodyPr anchorCtr="0" anchor="b" bIns="46575" lIns="93175" spcFirstLastPara="1" rIns="93175" wrap="square" tIns="46575">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1: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90" name="Google Shape;90;p21: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30: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27" name="Google Shape;227;p30: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31: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40" name="Google Shape;240;p31: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32: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52" name="Google Shape;252;p32: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33: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58" name="Google Shape;258;p33: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34: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64" name="Google Shape;264;p34: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35: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73" name="Google Shape;273;p35: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p36: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82" name="Google Shape;282;p36: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p37: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92" name="Google Shape;292;p37: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p38: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302" name="Google Shape;302;p38: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p39: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312" name="Google Shape;312;p39: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22: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96" name="Google Shape;96;p22: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p40: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320" name="Google Shape;320;p40: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p41: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329" name="Google Shape;329;p41: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p42: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338" name="Google Shape;338;p42: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p43: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346" name="Google Shape;346;p43: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p44: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354" name="Google Shape;354;p44: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p45: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362" name="Google Shape;362;p45: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3: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102" name="Google Shape;102;p23: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24: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109" name="Google Shape;109;p24: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25: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132" name="Google Shape;132;p25: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26: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155" name="Google Shape;155;p26: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27: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182" name="Google Shape;182;p27: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28: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12" name="Google Shape;212;p28: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29:notes"/>
          <p:cNvSpPr txBox="1"/>
          <p:nvPr>
            <p:ph idx="1" type="body"/>
          </p:nvPr>
        </p:nvSpPr>
        <p:spPr>
          <a:xfrm>
            <a:off x="701040" y="4473892"/>
            <a:ext cx="5608320" cy="3660458"/>
          </a:xfrm>
          <a:prstGeom prst="rect">
            <a:avLst/>
          </a:prstGeom>
        </p:spPr>
        <p:txBody>
          <a:bodyPr anchorCtr="0" anchor="t" bIns="46575" lIns="93175" spcFirstLastPara="1" rIns="93175" wrap="square" tIns="46575">
            <a:noAutofit/>
          </a:bodyPr>
          <a:lstStyle/>
          <a:p>
            <a:pPr indent="0" lvl="0" marL="0" rtl="0" algn="l">
              <a:spcBef>
                <a:spcPts val="0"/>
              </a:spcBef>
              <a:spcAft>
                <a:spcPts val="0"/>
              </a:spcAft>
              <a:buNone/>
            </a:pPr>
            <a:r>
              <a:t/>
            </a:r>
            <a:endParaRPr/>
          </a:p>
        </p:txBody>
      </p:sp>
      <p:sp>
        <p:nvSpPr>
          <p:cNvPr id="219" name="Google Shape;219;p29:notes"/>
          <p:cNvSpPr/>
          <p:nvPr>
            <p:ph idx="2" type="sldImg"/>
          </p:nvPr>
        </p:nvSpPr>
        <p:spPr>
          <a:xfrm>
            <a:off x="717550" y="1162050"/>
            <a:ext cx="5575300" cy="31369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9" name="Shape 19"/>
        <p:cNvGrpSpPr/>
        <p:nvPr/>
      </p:nvGrpSpPr>
      <p:grpSpPr>
        <a:xfrm>
          <a:off x="0" y="0"/>
          <a:ext cx="0" cy="0"/>
          <a:chOff x="0" y="0"/>
          <a:chExt cx="0" cy="0"/>
        </a:xfrm>
      </p:grpSpPr>
      <p:sp>
        <p:nvSpPr>
          <p:cNvPr id="20" name="Google Shape;20;p11"/>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830028"/>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1"/>
          <p:cNvSpPr txBox="1"/>
          <p:nvPr>
            <p:ph idx="1" type="body"/>
          </p:nvPr>
        </p:nvSpPr>
        <p:spPr>
          <a:xfrm>
            <a:off x="421105" y="1275347"/>
            <a:ext cx="11369842" cy="486552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2" name="Google Shape;2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11"/>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6" name="Shape 76"/>
        <p:cNvGrpSpPr/>
        <p:nvPr/>
      </p:nvGrpSpPr>
      <p:grpSpPr>
        <a:xfrm>
          <a:off x="0" y="0"/>
          <a:ext cx="0" cy="0"/>
          <a:chOff x="0" y="0"/>
          <a:chExt cx="0" cy="0"/>
        </a:xfrm>
      </p:grpSpPr>
      <p:sp>
        <p:nvSpPr>
          <p:cNvPr id="77" name="Google Shape;77;p19"/>
          <p:cNvSpPr txBox="1"/>
          <p:nvPr>
            <p:ph type="title"/>
          </p:nvPr>
        </p:nvSpPr>
        <p:spPr>
          <a:xfrm>
            <a:off x="104775" y="136525"/>
            <a:ext cx="11938836" cy="85006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830028"/>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 name="Google Shape;79;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19"/>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2" name="Shape 82"/>
        <p:cNvGrpSpPr/>
        <p:nvPr/>
      </p:nvGrpSpPr>
      <p:grpSpPr>
        <a:xfrm>
          <a:off x="0" y="0"/>
          <a:ext cx="0" cy="0"/>
          <a:chOff x="0" y="0"/>
          <a:chExt cx="0" cy="0"/>
        </a:xfrm>
      </p:grpSpPr>
      <p:sp>
        <p:nvSpPr>
          <p:cNvPr id="83" name="Google Shape;83;p20"/>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830028"/>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0"/>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5" name="Google Shape;85;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0"/>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5" name="Shape 25"/>
        <p:cNvGrpSpPr/>
        <p:nvPr/>
      </p:nvGrpSpPr>
      <p:grpSpPr>
        <a:xfrm>
          <a:off x="0" y="0"/>
          <a:ext cx="0" cy="0"/>
          <a:chOff x="0" y="0"/>
          <a:chExt cx="0" cy="0"/>
        </a:xfrm>
      </p:grpSpPr>
      <p:sp>
        <p:nvSpPr>
          <p:cNvPr id="26" name="Google Shape;26;p10"/>
          <p:cNvSpPr txBox="1"/>
          <p:nvPr>
            <p:ph type="title"/>
          </p:nvPr>
        </p:nvSpPr>
        <p:spPr>
          <a:xfrm>
            <a:off x="104775" y="136525"/>
            <a:ext cx="11938836" cy="85006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830028"/>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0"/>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8" name="Google Shape;28;p10"/>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0"/>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2" name="Shape 32"/>
        <p:cNvGrpSpPr/>
        <p:nvPr/>
      </p:nvGrpSpPr>
      <p:grpSpPr>
        <a:xfrm>
          <a:off x="0" y="0"/>
          <a:ext cx="0" cy="0"/>
          <a:chOff x="0" y="0"/>
          <a:chExt cx="0" cy="0"/>
        </a:xfrm>
      </p:grpSpPr>
      <p:sp>
        <p:nvSpPr>
          <p:cNvPr id="33" name="Google Shape;33;p1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rgbClr val="830028"/>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5" name="Google Shape;35;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12"/>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1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830028"/>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1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1" name="Google Shape;41;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3"/>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1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830028"/>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1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1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1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4"/>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15"/>
          <p:cNvSpPr txBox="1"/>
          <p:nvPr>
            <p:ph type="title"/>
          </p:nvPr>
        </p:nvSpPr>
        <p:spPr>
          <a:xfrm>
            <a:off x="104775" y="136525"/>
            <a:ext cx="11938836" cy="85006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830028"/>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15"/>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16"/>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2" name="Shape 62"/>
        <p:cNvGrpSpPr/>
        <p:nvPr/>
      </p:nvGrpSpPr>
      <p:grpSpPr>
        <a:xfrm>
          <a:off x="0" y="0"/>
          <a:ext cx="0" cy="0"/>
          <a:chOff x="0" y="0"/>
          <a:chExt cx="0" cy="0"/>
        </a:xfrm>
      </p:grpSpPr>
      <p:sp>
        <p:nvSpPr>
          <p:cNvPr id="63" name="Google Shape;63;p1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830028"/>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17"/>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5" name="Google Shape;65;p1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6" name="Google Shape;66;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17"/>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9" name="Shape 69"/>
        <p:cNvGrpSpPr/>
        <p:nvPr/>
      </p:nvGrpSpPr>
      <p:grpSpPr>
        <a:xfrm>
          <a:off x="0" y="0"/>
          <a:ext cx="0" cy="0"/>
          <a:chOff x="0" y="0"/>
          <a:chExt cx="0" cy="0"/>
        </a:xfrm>
      </p:grpSpPr>
      <p:sp>
        <p:nvSpPr>
          <p:cNvPr id="70" name="Google Shape;70;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rgbClr val="830028"/>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8"/>
          <p:cNvSpPr/>
          <p:nvPr>
            <p:ph idx="2" type="pic"/>
          </p:nvPr>
        </p:nvSpPr>
        <p:spPr>
          <a:xfrm>
            <a:off x="5183188" y="987425"/>
            <a:ext cx="6172200" cy="4873625"/>
          </a:xfrm>
          <a:prstGeom prst="rect">
            <a:avLst/>
          </a:prstGeom>
          <a:noFill/>
          <a:ln>
            <a:noFill/>
          </a:ln>
        </p:spPr>
      </p:sp>
      <p:sp>
        <p:nvSpPr>
          <p:cNvPr id="72" name="Google Shape;72;p1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3" name="Google Shape;73;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18"/>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8.xml"/><Relationship Id="rId10" Type="http://schemas.openxmlformats.org/officeDocument/2006/relationships/slideLayout" Target="../slideLayouts/slideLayout7.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2.png"/><Relationship Id="rId2" Type="http://schemas.openxmlformats.org/officeDocument/2006/relationships/image" Target="../media/image4.png"/><Relationship Id="rId3" Type="http://schemas.openxmlformats.org/officeDocument/2006/relationships/image" Target="../media/image1.jpg"/><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theme" Target="../theme/theme2.xml"/><Relationship Id="rId14" Type="http://schemas.openxmlformats.org/officeDocument/2006/relationships/slideLayout" Target="../slideLayouts/slideLayout1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9"/>
          <p:cNvSpPr txBox="1"/>
          <p:nvPr>
            <p:ph type="title"/>
          </p:nvPr>
        </p:nvSpPr>
        <p:spPr>
          <a:xfrm>
            <a:off x="104775" y="136525"/>
            <a:ext cx="11938836" cy="850065"/>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rgbClr val="830028"/>
              </a:buClr>
              <a:buSzPts val="4400"/>
              <a:buFont typeface="Calibri"/>
              <a:buNone/>
              <a:defRPr b="1" i="0" sz="4400" u="sng" cap="none" strike="noStrike">
                <a:solidFill>
                  <a:srgbClr val="83002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9"/>
          <p:cNvSpPr txBox="1"/>
          <p:nvPr>
            <p:ph idx="12" type="sldNum"/>
          </p:nvPr>
        </p:nvSpPr>
        <p:spPr>
          <a:xfrm>
            <a:off x="832485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9"/>
          <p:cNvSpPr/>
          <p:nvPr/>
        </p:nvSpPr>
        <p:spPr>
          <a:xfrm>
            <a:off x="0" y="0"/>
            <a:ext cx="12192000" cy="6858000"/>
          </a:xfrm>
          <a:prstGeom prst="rect">
            <a:avLst/>
          </a:prstGeom>
          <a:noFill/>
          <a:ln cap="flat" cmpd="sng" w="76200">
            <a:solidFill>
              <a:srgbClr val="830028"/>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pic>
        <p:nvPicPr>
          <p:cNvPr descr="File:BMW logo (gray).svg - Wikimedia Commons" id="16" name="Google Shape;16;p9"/>
          <p:cNvPicPr preferRelativeResize="0"/>
          <p:nvPr/>
        </p:nvPicPr>
        <p:blipFill rotWithShape="1">
          <a:blip r:embed="rId1">
            <a:alphaModFix/>
          </a:blip>
          <a:srcRect b="0" l="0" r="0" t="0"/>
          <a:stretch/>
        </p:blipFill>
        <p:spPr>
          <a:xfrm>
            <a:off x="11586411" y="6309746"/>
            <a:ext cx="457200" cy="457200"/>
          </a:xfrm>
          <a:prstGeom prst="rect">
            <a:avLst/>
          </a:prstGeom>
          <a:noFill/>
          <a:ln>
            <a:noFill/>
          </a:ln>
        </p:spPr>
      </p:pic>
      <p:pic>
        <p:nvPicPr>
          <p:cNvPr id="17" name="Google Shape;17;p9"/>
          <p:cNvPicPr preferRelativeResize="0"/>
          <p:nvPr/>
        </p:nvPicPr>
        <p:blipFill rotWithShape="1">
          <a:blip r:embed="rId2">
            <a:alphaModFix/>
          </a:blip>
          <a:srcRect b="0" l="0" r="0" t="0"/>
          <a:stretch/>
        </p:blipFill>
        <p:spPr>
          <a:xfrm>
            <a:off x="5260154" y="6309746"/>
            <a:ext cx="1671692" cy="457200"/>
          </a:xfrm>
          <a:prstGeom prst="rect">
            <a:avLst/>
          </a:prstGeom>
          <a:noFill/>
          <a:ln>
            <a:noFill/>
          </a:ln>
        </p:spPr>
      </p:pic>
      <p:pic>
        <p:nvPicPr>
          <p:cNvPr descr="Logo&#10;&#10;Description automatically generated" id="18" name="Google Shape;18;p9"/>
          <p:cNvPicPr preferRelativeResize="0"/>
          <p:nvPr/>
        </p:nvPicPr>
        <p:blipFill rotWithShape="1">
          <a:blip r:embed="rId3">
            <a:alphaModFix/>
          </a:blip>
          <a:srcRect b="0" l="0" r="0" t="0"/>
          <a:stretch/>
        </p:blipFill>
        <p:spPr>
          <a:xfrm>
            <a:off x="104775" y="6335485"/>
            <a:ext cx="2743200" cy="405723"/>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hyperlink" Target="https://emailsc-my.sharepoint.com/:w:/r/personal/rheamatthews_sc_edu/_layouts/15/Doc.aspx?sourcedoc=%7B9E6CBC2D-0976-4A60-B7BB-04BFE2522825%7D&amp;file=BMW_Material_Planning_Rule_Book_012_.docx&amp;action=default&amp;mobileredirect=true"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21"/>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Broad Objective</a:t>
            </a:r>
            <a:endParaRPr/>
          </a:p>
        </p:txBody>
      </p:sp>
      <p:sp>
        <p:nvSpPr>
          <p:cNvPr id="93" name="Google Shape;93;p21"/>
          <p:cNvSpPr txBox="1"/>
          <p:nvPr>
            <p:ph idx="1" type="body"/>
          </p:nvPr>
        </p:nvSpPr>
        <p:spPr>
          <a:xfrm>
            <a:off x="421105" y="1275347"/>
            <a:ext cx="11369842" cy="4865521"/>
          </a:xfrm>
          <a:prstGeom prst="rect">
            <a:avLst/>
          </a:prstGeom>
          <a:noFill/>
          <a:ln>
            <a:noFill/>
          </a:ln>
        </p:spPr>
        <p:txBody>
          <a:bodyPr anchorCtr="0" anchor="t" bIns="45700" lIns="91425" spcFirstLastPara="1" rIns="91425" wrap="square" tIns="45700">
            <a:normAutofit/>
          </a:bodyPr>
          <a:lstStyle/>
          <a:p>
            <a:pPr indent="0" lvl="0" marL="114300" rtl="0" algn="ctr">
              <a:lnSpc>
                <a:spcPct val="90000"/>
              </a:lnSpc>
              <a:spcBef>
                <a:spcPts val="1000"/>
              </a:spcBef>
              <a:spcAft>
                <a:spcPts val="0"/>
              </a:spcAft>
              <a:buSzPts val="1800"/>
              <a:buNone/>
            </a:pPr>
            <a:r>
              <a:t/>
            </a:r>
            <a:endParaRPr/>
          </a:p>
          <a:p>
            <a:pPr indent="0" lvl="0" marL="114300" rtl="0" algn="ctr">
              <a:lnSpc>
                <a:spcPct val="90000"/>
              </a:lnSpc>
              <a:spcBef>
                <a:spcPts val="1000"/>
              </a:spcBef>
              <a:spcAft>
                <a:spcPts val="0"/>
              </a:spcAft>
              <a:buSzPts val="1800"/>
              <a:buNone/>
            </a:pPr>
            <a:r>
              <a:t/>
            </a:r>
            <a:endParaRPr/>
          </a:p>
          <a:p>
            <a:pPr indent="0" lvl="0" marL="114300" rtl="0" algn="ctr">
              <a:lnSpc>
                <a:spcPct val="90000"/>
              </a:lnSpc>
              <a:spcBef>
                <a:spcPts val="1000"/>
              </a:spcBef>
              <a:spcAft>
                <a:spcPts val="0"/>
              </a:spcAft>
              <a:buSzPts val="1800"/>
              <a:buNone/>
            </a:pPr>
            <a:r>
              <a:rPr lang="en-US" sz="4400"/>
              <a:t>How can we reduce material Planner efforts?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0"/>
          <p:cNvSpPr txBox="1"/>
          <p:nvPr>
            <p:ph type="title"/>
          </p:nvPr>
        </p:nvSpPr>
        <p:spPr>
          <a:xfrm>
            <a:off x="421105" y="136525"/>
            <a:ext cx="3248687" cy="740337"/>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Rule book</a:t>
            </a:r>
            <a:endParaRPr/>
          </a:p>
        </p:txBody>
      </p:sp>
      <p:graphicFrame>
        <p:nvGraphicFramePr>
          <p:cNvPr id="230" name="Google Shape;230;p30"/>
          <p:cNvGraphicFramePr/>
          <p:nvPr/>
        </p:nvGraphicFramePr>
        <p:xfrm>
          <a:off x="207264" y="769251"/>
          <a:ext cx="3000000" cy="3000000"/>
        </p:xfrm>
        <a:graphic>
          <a:graphicData uri="http://schemas.openxmlformats.org/drawingml/2006/table">
            <a:tbl>
              <a:tblPr bandRow="1" firstRow="1">
                <a:noFill/>
                <a:tableStyleId>{9A855BB8-0D78-459D-AA89-8AF64D7892A3}</a:tableStyleId>
              </a:tblPr>
              <a:tblGrid>
                <a:gridCol w="1332025"/>
                <a:gridCol w="2142700"/>
                <a:gridCol w="5120650"/>
                <a:gridCol w="670550"/>
                <a:gridCol w="611775"/>
                <a:gridCol w="1899775"/>
              </a:tblGrid>
              <a:tr h="499150">
                <a:tc>
                  <a:txBody>
                    <a:bodyPr/>
                    <a:lstStyle/>
                    <a:p>
                      <a:pPr indent="0" lvl="0" marL="0" marR="0" rtl="0" algn="l">
                        <a:lnSpc>
                          <a:spcPct val="100000"/>
                        </a:lnSpc>
                        <a:spcBef>
                          <a:spcPts val="0"/>
                        </a:spcBef>
                        <a:spcAft>
                          <a:spcPts val="0"/>
                        </a:spcAft>
                        <a:buNone/>
                      </a:pPr>
                      <a:r>
                        <a:rPr lang="en-US" sz="1400" u="none" cap="none" strike="noStrike"/>
                        <a:t>Exception</a:t>
                      </a:r>
                      <a:endParaRPr/>
                    </a:p>
                  </a:txBody>
                  <a:tcPr marT="45725" marB="45725" marR="91450" marL="91450"/>
                </a:tc>
                <a:tc>
                  <a:txBody>
                    <a:bodyPr/>
                    <a:lstStyle/>
                    <a:p>
                      <a:pPr indent="0" lvl="0" marL="0" marR="0" rtl="0" algn="l">
                        <a:lnSpc>
                          <a:spcPct val="100000"/>
                        </a:lnSpc>
                        <a:spcBef>
                          <a:spcPts val="0"/>
                        </a:spcBef>
                        <a:spcAft>
                          <a:spcPts val="0"/>
                        </a:spcAft>
                        <a:buNone/>
                      </a:pPr>
                      <a:r>
                        <a:rPr lang="en-US" sz="1400" u="none" cap="none" strike="noStrike"/>
                        <a:t>Message</a:t>
                      </a:r>
                      <a:endParaRPr/>
                    </a:p>
                  </a:txBody>
                  <a:tcPr marT="45725" marB="45725" marR="91450" marL="91450"/>
                </a:tc>
                <a:tc>
                  <a:txBody>
                    <a:bodyPr/>
                    <a:lstStyle/>
                    <a:p>
                      <a:pPr indent="0" lvl="0" marL="0" marR="0" rtl="0" algn="l">
                        <a:lnSpc>
                          <a:spcPct val="100000"/>
                        </a:lnSpc>
                        <a:spcBef>
                          <a:spcPts val="0"/>
                        </a:spcBef>
                        <a:spcAft>
                          <a:spcPts val="0"/>
                        </a:spcAft>
                        <a:buNone/>
                      </a:pPr>
                      <a:r>
                        <a:rPr lang="en-US" sz="1400" u="none" cap="none" strike="noStrike"/>
                        <a:t>Scenarios</a:t>
                      </a:r>
                      <a:endParaRPr/>
                    </a:p>
                  </a:txBody>
                  <a:tcPr marT="45725" marB="45725" marR="91450" marL="91450"/>
                </a:tc>
                <a:tc>
                  <a:txBody>
                    <a:bodyPr/>
                    <a:lstStyle/>
                    <a:p>
                      <a:pPr indent="0" lvl="0" marL="0" marR="0" rtl="0" algn="l">
                        <a:lnSpc>
                          <a:spcPct val="100000"/>
                        </a:lnSpc>
                        <a:spcBef>
                          <a:spcPts val="0"/>
                        </a:spcBef>
                        <a:spcAft>
                          <a:spcPts val="0"/>
                        </a:spcAft>
                        <a:buNone/>
                      </a:pPr>
                      <a:r>
                        <a:rPr lang="en-US" sz="1400" u="none" cap="none" strike="noStrike"/>
                        <a:t>Desc.</a:t>
                      </a:r>
                      <a:endParaRPr/>
                    </a:p>
                  </a:txBody>
                  <a:tcPr marT="45725" marB="45725" marR="91450" marL="91450"/>
                </a:tc>
                <a:tc>
                  <a:txBody>
                    <a:bodyPr/>
                    <a:lstStyle/>
                    <a:p>
                      <a:pPr indent="0" lvl="0" marL="0" marR="0" rtl="0" algn="l">
                        <a:lnSpc>
                          <a:spcPct val="100000"/>
                        </a:lnSpc>
                        <a:spcBef>
                          <a:spcPts val="0"/>
                        </a:spcBef>
                        <a:spcAft>
                          <a:spcPts val="0"/>
                        </a:spcAft>
                        <a:buNone/>
                      </a:pPr>
                      <a:r>
                        <a:rPr lang="en-US" sz="1400" u="none" cap="none" strike="noStrike"/>
                        <a:t>When</a:t>
                      </a:r>
                      <a:endParaRPr/>
                    </a:p>
                  </a:txBody>
                  <a:tcPr marT="45725" marB="45725" marR="91450" marL="91450"/>
                </a:tc>
                <a:tc>
                  <a:txBody>
                    <a:bodyPr/>
                    <a:lstStyle/>
                    <a:p>
                      <a:pPr indent="0" lvl="0" marL="0" marR="0" rtl="0" algn="l">
                        <a:lnSpc>
                          <a:spcPct val="100000"/>
                        </a:lnSpc>
                        <a:spcBef>
                          <a:spcPts val="0"/>
                        </a:spcBef>
                        <a:spcAft>
                          <a:spcPts val="0"/>
                        </a:spcAft>
                        <a:buNone/>
                      </a:pPr>
                      <a:r>
                        <a:rPr lang="en-US" sz="1400" u="none" cap="none" strike="noStrike"/>
                        <a:t>Recommendation /Purpose</a:t>
                      </a:r>
                      <a:endParaRPr/>
                    </a:p>
                  </a:txBody>
                  <a:tcPr marT="45725" marB="45725" marR="91450" marL="91450"/>
                </a:tc>
              </a:tr>
              <a:tr h="499150">
                <a:tc>
                  <a:txBody>
                    <a:bodyPr/>
                    <a:lstStyle/>
                    <a:p>
                      <a:pPr indent="0" lvl="0" marL="0" marR="0" rtl="0" algn="l">
                        <a:lnSpc>
                          <a:spcPct val="100000"/>
                        </a:lnSpc>
                        <a:spcBef>
                          <a:spcPts val="0"/>
                        </a:spcBef>
                        <a:spcAft>
                          <a:spcPts val="0"/>
                        </a:spcAft>
                        <a:buNone/>
                      </a:pPr>
                      <a:r>
                        <a:rPr b="0" lang="en-US" sz="1400" u="none" cap="none" strike="noStrike">
                          <a:solidFill>
                            <a:schemeClr val="dk1"/>
                          </a:solidFill>
                        </a:rPr>
                        <a:t>Exception 96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rPr b="0" lang="en-US" sz="1400" u="none" cap="none" strike="noStrike">
                          <a:solidFill>
                            <a:schemeClr val="dk1"/>
                          </a:solidFill>
                        </a:rPr>
                        <a:t>Inventory on hand is below safety stock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rPr b="0" i="0" lang="en-US" sz="1400" u="none" cap="none" strike="noStrike">
                          <a:solidFill>
                            <a:schemeClr val="dk1"/>
                          </a:solidFill>
                          <a:latin typeface="Courier"/>
                          <a:ea typeface="Courier"/>
                          <a:cs typeface="Courier"/>
                          <a:sym typeface="Courier"/>
                        </a:rPr>
                        <a:t>Ignore_Inventory_On_Hand_Is_Below_Safety_Stock</a:t>
                      </a:r>
                      <a:endParaRPr b="0" sz="1400" u="none" cap="none" strike="noStrike">
                        <a:solidFill>
                          <a:schemeClr val="dk1"/>
                        </a:solidFill>
                        <a:latin typeface="Courier"/>
                        <a:ea typeface="Courier"/>
                        <a:cs typeface="Courier"/>
                        <a:sym typeface="Courier"/>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r>
              <a:tr h="357225">
                <a:tc>
                  <a:txBody>
                    <a:bodyPr/>
                    <a:lstStyle/>
                    <a:p>
                      <a:pPr indent="0" lvl="0" marL="0" marR="0" rtl="0" algn="l">
                        <a:lnSpc>
                          <a:spcPct val="100000"/>
                        </a:lnSpc>
                        <a:spcBef>
                          <a:spcPts val="0"/>
                        </a:spcBef>
                        <a:spcAft>
                          <a:spcPts val="0"/>
                        </a:spcAft>
                        <a:buNone/>
                      </a:pPr>
                      <a:r>
                        <a:rPr b="0" i="0" lang="en-US" sz="1400" u="none" cap="none" strike="noStrike">
                          <a:solidFill>
                            <a:schemeClr val="dk1"/>
                          </a:solidFill>
                          <a:latin typeface="Calibri"/>
                          <a:ea typeface="Calibri"/>
                          <a:cs typeface="Calibri"/>
                          <a:sym typeface="Calibri"/>
                        </a:rPr>
                        <a:t>Exception 7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rPr b="0" i="0" lang="en-US" sz="1400" u="none" cap="none" strike="noStrike">
                          <a:solidFill>
                            <a:schemeClr val="dk1"/>
                          </a:solidFill>
                          <a:latin typeface="Calibri"/>
                          <a:ea typeface="Calibri"/>
                          <a:cs typeface="Calibri"/>
                          <a:sym typeface="Calibri"/>
                        </a:rPr>
                        <a:t>Supplier past due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rPr b="0" i="0" lang="en-US" sz="1400" u="none" cap="none" strike="noStrike">
                          <a:solidFill>
                            <a:schemeClr val="dk1"/>
                          </a:solidFill>
                          <a:latin typeface="Courier"/>
                          <a:ea typeface="Courier"/>
                          <a:cs typeface="Courier"/>
                          <a:sym typeface="Courier"/>
                        </a:rPr>
                        <a:t>Supplier_Past_Due </a:t>
                      </a:r>
                      <a:endParaRPr b="0" i="0" sz="1400" u="none" cap="none" strike="noStrike">
                        <a:solidFill>
                          <a:schemeClr val="dk1"/>
                        </a:solidFill>
                        <a:latin typeface="Courier"/>
                        <a:ea typeface="Courier"/>
                        <a:cs typeface="Courier"/>
                        <a:sym typeface="Courier"/>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r>
              <a:tr h="357225">
                <a:tc>
                  <a:txBody>
                    <a:bodyPr/>
                    <a:lstStyle/>
                    <a:p>
                      <a:pPr indent="0" lvl="0" marL="0" marR="0" rtl="0" algn="l">
                        <a:lnSpc>
                          <a:spcPct val="100000"/>
                        </a:lnSpc>
                        <a:spcBef>
                          <a:spcPts val="0"/>
                        </a:spcBef>
                        <a:spcAft>
                          <a:spcPts val="0"/>
                        </a:spcAft>
                        <a:buNone/>
                      </a:pPr>
                      <a:r>
                        <a:rPr b="0" lang="en-US" sz="1400" u="none" cap="none" strike="noStrike">
                          <a:solidFill>
                            <a:schemeClr val="dk1"/>
                          </a:solidFill>
                        </a:rPr>
                        <a:t>Exception 15</a:t>
                      </a:r>
                      <a:endParaRPr/>
                    </a:p>
                  </a:txBody>
                  <a:tcPr marT="45725" marB="45725" marR="91450" marL="91450"/>
                </a:tc>
                <a:tc>
                  <a:txBody>
                    <a:bodyPr/>
                    <a:lstStyle/>
                    <a:p>
                      <a:pPr indent="0" lvl="0" marL="0" marR="0" rtl="0" algn="l">
                        <a:lnSpc>
                          <a:spcPct val="100000"/>
                        </a:lnSpc>
                        <a:spcBef>
                          <a:spcPts val="0"/>
                        </a:spcBef>
                        <a:spcAft>
                          <a:spcPts val="0"/>
                        </a:spcAft>
                        <a:buNone/>
                      </a:pPr>
                      <a:r>
                        <a:rPr b="0" lang="en-US" sz="1400" u="none" cap="none" strike="noStrike">
                          <a:solidFill>
                            <a:schemeClr val="dk1"/>
                          </a:solidFill>
                        </a:rPr>
                        <a:t>Postpone Order</a:t>
                      </a:r>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latin typeface="Courier"/>
                          <a:ea typeface="Courier"/>
                          <a:cs typeface="Courier"/>
                          <a:sym typeface="Courier"/>
                        </a:rPr>
                        <a:t>Ignore_Exception, Zero_Out_Exception_15</a:t>
                      </a:r>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r>
              <a:tr h="704675">
                <a:tc>
                  <a:txBody>
                    <a:bodyPr/>
                    <a:lstStyle/>
                    <a:p>
                      <a:pPr indent="0" lvl="0" marL="0" marR="0" rtl="0" algn="l">
                        <a:lnSpc>
                          <a:spcPct val="100000"/>
                        </a:lnSpc>
                        <a:spcBef>
                          <a:spcPts val="0"/>
                        </a:spcBef>
                        <a:spcAft>
                          <a:spcPts val="0"/>
                        </a:spcAft>
                        <a:buNone/>
                      </a:pPr>
                      <a:r>
                        <a:rPr b="0" lang="en-US" sz="1400" u="none" cap="none" strike="noStrike">
                          <a:solidFill>
                            <a:schemeClr val="dk1"/>
                          </a:solidFill>
                        </a:rPr>
                        <a:t>Exception 30</a:t>
                      </a:r>
                      <a:endParaRPr/>
                    </a:p>
                  </a:txBody>
                  <a:tcPr marT="45725" marB="45725" marR="91450" marL="91450"/>
                </a:tc>
                <a:tc>
                  <a:txBody>
                    <a:bodyPr/>
                    <a:lstStyle/>
                    <a:p>
                      <a:pPr indent="0" lvl="0" marL="0" marR="0" rtl="0" algn="l">
                        <a:lnSpc>
                          <a:spcPct val="100000"/>
                        </a:lnSpc>
                        <a:spcBef>
                          <a:spcPts val="0"/>
                        </a:spcBef>
                        <a:spcAft>
                          <a:spcPts val="0"/>
                        </a:spcAft>
                        <a:buNone/>
                      </a:pPr>
                      <a:r>
                        <a:rPr b="0" lang="en-US" sz="1400" u="none" cap="none" strike="noStrike">
                          <a:solidFill>
                            <a:schemeClr val="dk1"/>
                          </a:solidFill>
                        </a:rPr>
                        <a:t>Potential shortage, requirement increase in PTF </a:t>
                      </a:r>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latin typeface="Courier"/>
                          <a:ea typeface="Courier"/>
                          <a:cs typeface="Courier"/>
                          <a:sym typeface="Courier"/>
                        </a:rPr>
                        <a:t>Ignore_Potential_Shortage, Pull_In_ Shortage_Quantity, Expedite_ Shortage_Quantity</a:t>
                      </a:r>
                      <a:endParaRPr b="0" sz="1400" u="none" cap="none" strike="noStrike">
                        <a:solidFill>
                          <a:schemeClr val="dk1"/>
                        </a:solidFill>
                        <a:latin typeface="Courier"/>
                        <a:ea typeface="Courier"/>
                        <a:cs typeface="Courier"/>
                        <a:sym typeface="Courier"/>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r>
              <a:tr h="704675">
                <a:tc>
                  <a:txBody>
                    <a:bodyPr/>
                    <a:lstStyle/>
                    <a:p>
                      <a:pPr indent="0" lvl="0" marL="0" marR="0" rtl="0" algn="l">
                        <a:lnSpc>
                          <a:spcPct val="100000"/>
                        </a:lnSpc>
                        <a:spcBef>
                          <a:spcPts val="0"/>
                        </a:spcBef>
                        <a:spcAft>
                          <a:spcPts val="0"/>
                        </a:spcAft>
                        <a:buNone/>
                      </a:pPr>
                      <a:r>
                        <a:rPr b="0" lang="en-US" sz="1400" u="none" cap="none" strike="noStrike">
                          <a:solidFill>
                            <a:schemeClr val="dk1"/>
                          </a:solidFill>
                        </a:rPr>
                        <a:t>Exception 10</a:t>
                      </a:r>
                      <a:endParaRPr/>
                    </a:p>
                  </a:txBody>
                  <a:tcPr marT="45725" marB="45725" marR="91450" marL="91450"/>
                </a:tc>
                <a:tc>
                  <a:txBody>
                    <a:bodyPr/>
                    <a:lstStyle/>
                    <a:p>
                      <a:pPr indent="0" lvl="0" marL="0" marR="0" rtl="0" algn="l">
                        <a:lnSpc>
                          <a:spcPct val="100000"/>
                        </a:lnSpc>
                        <a:spcBef>
                          <a:spcPts val="0"/>
                        </a:spcBef>
                        <a:spcAft>
                          <a:spcPts val="0"/>
                        </a:spcAft>
                        <a:buNone/>
                      </a:pPr>
                      <a:r>
                        <a:rPr b="0" lang="en-US" sz="1400" u="none" cap="none" strike="noStrike">
                          <a:solidFill>
                            <a:schemeClr val="dk1"/>
                          </a:solidFill>
                        </a:rPr>
                        <a:t>Firmed order is too late.</a:t>
                      </a:r>
                      <a:endParaRPr/>
                    </a:p>
                  </a:txBody>
                  <a:tcPr marT="45725" marB="45725" marR="91450" marL="91450"/>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solidFill>
                            <a:schemeClr val="dk1"/>
                          </a:solidFill>
                          <a:latin typeface="Courier"/>
                          <a:ea typeface="Courier"/>
                          <a:cs typeface="Courier"/>
                          <a:sym typeface="Courier"/>
                        </a:rPr>
                        <a:t>Ignore_Exception_10, Expedite_Order_for_Exception_10</a:t>
                      </a:r>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c>
                  <a:txBody>
                    <a:bodyPr/>
                    <a:lstStyle/>
                    <a:p>
                      <a:pPr indent="0" lvl="0" marL="0" marR="0" rtl="0" algn="l">
                        <a:lnSpc>
                          <a:spcPct val="100000"/>
                        </a:lnSpc>
                        <a:spcBef>
                          <a:spcPts val="0"/>
                        </a:spcBef>
                        <a:spcAft>
                          <a:spcPts val="0"/>
                        </a:spcAft>
                        <a:buNone/>
                      </a:pPr>
                      <a:r>
                        <a:t/>
                      </a:r>
                      <a:endParaRPr b="0" sz="1400" u="none" cap="none" strike="noStrike">
                        <a:solidFill>
                          <a:schemeClr val="dk1"/>
                        </a:solidFill>
                      </a:endParaRPr>
                    </a:p>
                  </a:txBody>
                  <a:tcPr marT="45725" marB="45725" marR="91450" marL="91450"/>
                </a:tc>
              </a:tr>
            </a:tbl>
          </a:graphicData>
        </a:graphic>
      </p:graphicFrame>
      <p:sp>
        <p:nvSpPr>
          <p:cNvPr id="231" name="Google Shape;231;p30"/>
          <p:cNvSpPr txBox="1"/>
          <p:nvPr/>
        </p:nvSpPr>
        <p:spPr>
          <a:xfrm>
            <a:off x="8758663" y="192226"/>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0" sz="1800" u="none" cap="none" strike="noStrike">
              <a:solidFill>
                <a:srgbClr val="C55A11"/>
              </a:solidFill>
              <a:latin typeface="Arial"/>
              <a:ea typeface="Arial"/>
              <a:cs typeface="Arial"/>
              <a:sym typeface="Arial"/>
            </a:endParaRPr>
          </a:p>
        </p:txBody>
      </p:sp>
      <p:graphicFrame>
        <p:nvGraphicFramePr>
          <p:cNvPr id="232" name="Google Shape;232;p30"/>
          <p:cNvGraphicFramePr/>
          <p:nvPr/>
        </p:nvGraphicFramePr>
        <p:xfrm>
          <a:off x="3564845" y="3990606"/>
          <a:ext cx="3000000" cy="3000000"/>
        </p:xfrm>
        <a:graphic>
          <a:graphicData uri="http://schemas.openxmlformats.org/drawingml/2006/table">
            <a:tbl>
              <a:tblPr bandRow="1" firstRow="1">
                <a:noFill/>
                <a:tableStyleId>{9A855BB8-0D78-459D-AA89-8AF64D7892A3}</a:tableStyleId>
              </a:tblPr>
              <a:tblGrid>
                <a:gridCol w="1925975"/>
              </a:tblGrid>
              <a:tr h="362275">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Safety Stock</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Time</a:t>
                      </a:r>
                      <a:endParaRPr sz="1400" u="none" cap="none" strike="noStrike">
                        <a:solidFill>
                          <a:srgbClr val="FF0000"/>
                        </a:solidFill>
                      </a:endParaRPr>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233" name="Google Shape;233;p30"/>
          <p:cNvGraphicFramePr/>
          <p:nvPr/>
        </p:nvGraphicFramePr>
        <p:xfrm>
          <a:off x="6208960" y="3973724"/>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234" name="Google Shape;234;p30"/>
          <p:cNvGraphicFramePr/>
          <p:nvPr/>
        </p:nvGraphicFramePr>
        <p:xfrm>
          <a:off x="8848400" y="2889840"/>
          <a:ext cx="3000000" cy="3000000"/>
        </p:xfrm>
        <a:graphic>
          <a:graphicData uri="http://schemas.openxmlformats.org/drawingml/2006/table">
            <a:tbl>
              <a:tblPr bandRow="1" firstRow="1">
                <a:noFill/>
                <a:tableStyleId>{9A855BB8-0D78-459D-AA89-8AF64D7892A3}</a:tableStyleId>
              </a:tblPr>
              <a:tblGrid>
                <a:gridCol w="1935750"/>
              </a:tblGrid>
              <a:tr h="3312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Supply</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Purchase Order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Trailer ID</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Source of Shipment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Dest. of Shipment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ETA to Dest.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Supply TS</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Weather</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Traffic</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cxnSp>
        <p:nvCxnSpPr>
          <p:cNvPr id="235" name="Google Shape;235;p30"/>
          <p:cNvCxnSpPr/>
          <p:nvPr/>
        </p:nvCxnSpPr>
        <p:spPr>
          <a:xfrm rot="5400000">
            <a:off x="5230720" y="3730500"/>
            <a:ext cx="333000" cy="187200"/>
          </a:xfrm>
          <a:prstGeom prst="curvedConnector3">
            <a:avLst>
              <a:gd fmla="val 50000" name="adj1"/>
            </a:avLst>
          </a:prstGeom>
          <a:noFill/>
          <a:ln cap="flat" cmpd="sng" w="25400">
            <a:solidFill>
              <a:schemeClr val="dk1"/>
            </a:solidFill>
            <a:prstDash val="dash"/>
            <a:round/>
            <a:headEnd len="sm" w="sm" type="none"/>
            <a:tailEnd len="med" w="med" type="triangle"/>
          </a:ln>
        </p:spPr>
      </p:cxnSp>
      <p:cxnSp>
        <p:nvCxnSpPr>
          <p:cNvPr id="236" name="Google Shape;236;p30"/>
          <p:cNvCxnSpPr/>
          <p:nvPr/>
        </p:nvCxnSpPr>
        <p:spPr>
          <a:xfrm flipH="1" rot="-5400000">
            <a:off x="6835763" y="3292276"/>
            <a:ext cx="1316100" cy="500100"/>
          </a:xfrm>
          <a:prstGeom prst="curvedConnector3">
            <a:avLst>
              <a:gd fmla="val 50000" name="adj1"/>
            </a:avLst>
          </a:prstGeom>
          <a:noFill/>
          <a:ln cap="flat" cmpd="sng" w="25400">
            <a:solidFill>
              <a:schemeClr val="dk1"/>
            </a:solidFill>
            <a:prstDash val="dash"/>
            <a:round/>
            <a:headEnd len="sm" w="sm" type="none"/>
            <a:tailEnd len="med" w="med" type="triangle"/>
          </a:ln>
        </p:spPr>
      </p:cxnSp>
      <p:cxnSp>
        <p:nvCxnSpPr>
          <p:cNvPr id="237" name="Google Shape;237;p30"/>
          <p:cNvCxnSpPr/>
          <p:nvPr/>
        </p:nvCxnSpPr>
        <p:spPr>
          <a:xfrm flipH="1" rot="-5400000">
            <a:off x="7736777" y="1807274"/>
            <a:ext cx="1357200" cy="1343100"/>
          </a:xfrm>
          <a:prstGeom prst="curvedConnector3">
            <a:avLst>
              <a:gd fmla="val 50000" name="adj1"/>
            </a:avLst>
          </a:prstGeom>
          <a:noFill/>
          <a:ln cap="flat" cmpd="sng" w="25400">
            <a:solidFill>
              <a:schemeClr val="dk1"/>
            </a:solidFill>
            <a:prstDash val="dash"/>
            <a:round/>
            <a:headEnd len="sm" w="sm"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#3 What-if Analysis</a:t>
            </a:r>
            <a:endParaRPr/>
          </a:p>
        </p:txBody>
      </p:sp>
      <p:pic>
        <p:nvPicPr>
          <p:cNvPr id="243" name="Google Shape;243;p31"/>
          <p:cNvPicPr preferRelativeResize="0"/>
          <p:nvPr/>
        </p:nvPicPr>
        <p:blipFill rotWithShape="1">
          <a:blip r:embed="rId3">
            <a:alphaModFix/>
          </a:blip>
          <a:srcRect b="0" l="0" r="0" t="0"/>
          <a:stretch/>
        </p:blipFill>
        <p:spPr>
          <a:xfrm>
            <a:off x="875584" y="861173"/>
            <a:ext cx="5867193" cy="5420061"/>
          </a:xfrm>
          <a:prstGeom prst="rect">
            <a:avLst/>
          </a:prstGeom>
          <a:noFill/>
          <a:ln>
            <a:noFill/>
          </a:ln>
        </p:spPr>
      </p:pic>
      <p:sp>
        <p:nvSpPr>
          <p:cNvPr id="244" name="Google Shape;244;p31"/>
          <p:cNvSpPr txBox="1"/>
          <p:nvPr>
            <p:ph idx="1" type="body"/>
          </p:nvPr>
        </p:nvSpPr>
        <p:spPr>
          <a:xfrm>
            <a:off x="7053783" y="3827017"/>
            <a:ext cx="5029200" cy="2436007"/>
          </a:xfrm>
          <a:prstGeom prst="rect">
            <a:avLst/>
          </a:prstGeom>
          <a:noFill/>
          <a:ln>
            <a:noFill/>
          </a:ln>
        </p:spPr>
        <p:txBody>
          <a:bodyPr anchorCtr="0" anchor="t" bIns="45700" lIns="91425" spcFirstLastPara="1" rIns="91425" wrap="square" tIns="45700">
            <a:noAutofit/>
          </a:bodyPr>
          <a:lstStyle/>
          <a:p>
            <a:pPr indent="0" lvl="0" marL="114300" rtl="0" algn="l">
              <a:lnSpc>
                <a:spcPct val="120000"/>
              </a:lnSpc>
              <a:spcBef>
                <a:spcPts val="1000"/>
              </a:spcBef>
              <a:spcAft>
                <a:spcPts val="0"/>
              </a:spcAft>
              <a:buSzPts val="1800"/>
              <a:buNone/>
            </a:pPr>
            <a:r>
              <a:rPr b="1" lang="en-US" sz="2400"/>
              <a:t>What-if Analysis</a:t>
            </a:r>
            <a:endParaRPr/>
          </a:p>
          <a:p>
            <a:pPr indent="0" lvl="0" marL="114300" rtl="0" algn="l">
              <a:lnSpc>
                <a:spcPct val="120000"/>
              </a:lnSpc>
              <a:spcBef>
                <a:spcPts val="1000"/>
              </a:spcBef>
              <a:spcAft>
                <a:spcPts val="0"/>
              </a:spcAft>
              <a:buSzPts val="1800"/>
              <a:buNone/>
            </a:pPr>
            <a:r>
              <a:rPr lang="en-US" sz="2400"/>
              <a:t>The dashboard will also allow for creating “what if” scenarios based on alternative suppliers, transportation, stock, etc.</a:t>
            </a:r>
            <a:endParaRPr/>
          </a:p>
        </p:txBody>
      </p:sp>
      <p:sp>
        <p:nvSpPr>
          <p:cNvPr id="245" name="Google Shape;245;p31"/>
          <p:cNvSpPr txBox="1"/>
          <p:nvPr/>
        </p:nvSpPr>
        <p:spPr>
          <a:xfrm>
            <a:off x="7053783" y="1127125"/>
            <a:ext cx="5029200" cy="2301875"/>
          </a:xfrm>
          <a:prstGeom prst="rect">
            <a:avLst/>
          </a:prstGeom>
          <a:noFill/>
          <a:ln>
            <a:noFill/>
          </a:ln>
        </p:spPr>
        <p:txBody>
          <a:bodyPr anchorCtr="0" anchor="t" bIns="45700" lIns="91425" spcFirstLastPara="1" rIns="91425" wrap="square" tIns="45700">
            <a:noAutofit/>
          </a:bodyPr>
          <a:lstStyle/>
          <a:p>
            <a:pPr indent="0" lvl="0" marL="114300" marR="0" rtl="0" algn="l">
              <a:lnSpc>
                <a:spcPct val="120000"/>
              </a:lnSpc>
              <a:spcBef>
                <a:spcPts val="1000"/>
              </a:spcBef>
              <a:spcAft>
                <a:spcPts val="0"/>
              </a:spcAft>
              <a:buClr>
                <a:schemeClr val="dk1"/>
              </a:buClr>
              <a:buSzPts val="1800"/>
              <a:buFont typeface="Arial"/>
              <a:buNone/>
            </a:pPr>
            <a:r>
              <a:rPr b="1" i="0" lang="en-US" sz="2400" u="none" cap="none" strike="noStrike">
                <a:solidFill>
                  <a:schemeClr val="dk1"/>
                </a:solidFill>
                <a:latin typeface="Calibri"/>
                <a:ea typeface="Calibri"/>
                <a:cs typeface="Calibri"/>
                <a:sym typeface="Calibri"/>
              </a:rPr>
              <a:t>Feedback from Material Planner</a:t>
            </a:r>
            <a:endParaRPr/>
          </a:p>
          <a:p>
            <a:pPr indent="0" lvl="0" marL="114300" marR="0" rtl="0" algn="l">
              <a:lnSpc>
                <a:spcPct val="120000"/>
              </a:lnSpc>
              <a:spcBef>
                <a:spcPts val="1000"/>
              </a:spcBef>
              <a:spcAft>
                <a:spcPts val="0"/>
              </a:spcAft>
              <a:buClr>
                <a:schemeClr val="dk1"/>
              </a:buClr>
              <a:buSzPts val="1800"/>
              <a:buFont typeface="Arial"/>
              <a:buNone/>
            </a:pPr>
            <a:r>
              <a:rPr b="0" i="0" lang="en-US" sz="2400" u="none" cap="none" strike="noStrike">
                <a:solidFill>
                  <a:schemeClr val="dk1"/>
                </a:solidFill>
                <a:latin typeface="Calibri"/>
                <a:ea typeface="Calibri"/>
                <a:cs typeface="Calibri"/>
                <a:sym typeface="Calibri"/>
              </a:rPr>
              <a:t>The material planner suggestion will be displayed along with a box to collect the Planner’s feedback on why they accepted or rejected</a:t>
            </a:r>
            <a:endParaRPr/>
          </a:p>
        </p:txBody>
      </p:sp>
      <p:sp>
        <p:nvSpPr>
          <p:cNvPr id="246" name="Google Shape;246;p31"/>
          <p:cNvSpPr/>
          <p:nvPr/>
        </p:nvSpPr>
        <p:spPr>
          <a:xfrm rot="-2173251">
            <a:off x="6378628" y="2934536"/>
            <a:ext cx="738327" cy="463296"/>
          </a:xfrm>
          <a:prstGeom prst="leftArrow">
            <a:avLst>
              <a:gd fmla="val 50000" name="adj1"/>
              <a:gd fmla="val 50000" name="adj2"/>
            </a:avLst>
          </a:prstGeom>
          <a:solidFill>
            <a:srgbClr val="FFFF00"/>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1400" u="none" cap="none" strike="noStrike">
              <a:solidFill>
                <a:srgbClr val="F7CAAC"/>
              </a:solidFill>
              <a:latin typeface="Arial"/>
              <a:ea typeface="Arial"/>
              <a:cs typeface="Arial"/>
              <a:sym typeface="Arial"/>
            </a:endParaRPr>
          </a:p>
        </p:txBody>
      </p:sp>
      <p:sp>
        <p:nvSpPr>
          <p:cNvPr id="247" name="Google Shape;247;p31"/>
          <p:cNvSpPr/>
          <p:nvPr/>
        </p:nvSpPr>
        <p:spPr>
          <a:xfrm rot="-1348966">
            <a:off x="6373614" y="4758919"/>
            <a:ext cx="738327" cy="463296"/>
          </a:xfrm>
          <a:prstGeom prst="leftArrow">
            <a:avLst>
              <a:gd fmla="val 50000" name="adj1"/>
              <a:gd fmla="val 50000" name="adj2"/>
            </a:avLst>
          </a:prstGeom>
          <a:solidFill>
            <a:srgbClr val="FFFF00"/>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1400" u="none" cap="none" strike="noStrike">
              <a:solidFill>
                <a:srgbClr val="F7CAAC"/>
              </a:solidFill>
              <a:latin typeface="Arial"/>
              <a:ea typeface="Arial"/>
              <a:cs typeface="Arial"/>
              <a:sym typeface="Arial"/>
            </a:endParaRPr>
          </a:p>
        </p:txBody>
      </p:sp>
      <p:sp>
        <p:nvSpPr>
          <p:cNvPr id="248" name="Google Shape;248;p31"/>
          <p:cNvSpPr/>
          <p:nvPr/>
        </p:nvSpPr>
        <p:spPr>
          <a:xfrm>
            <a:off x="7053783" y="1228725"/>
            <a:ext cx="4910516" cy="2598292"/>
          </a:xfrm>
          <a:prstGeom prst="roundRect">
            <a:avLst>
              <a:gd fmla="val 16667" name="adj"/>
            </a:avLst>
          </a:prstGeom>
          <a:noFill/>
          <a:ln cap="flat" cmpd="sng" w="25400">
            <a:solidFill>
              <a:schemeClr val="dk1"/>
            </a:solidFill>
            <a:prstDash val="lg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9" name="Google Shape;249;p31"/>
          <p:cNvSpPr/>
          <p:nvPr/>
        </p:nvSpPr>
        <p:spPr>
          <a:xfrm>
            <a:off x="7077591" y="3952880"/>
            <a:ext cx="4910516" cy="2565957"/>
          </a:xfrm>
          <a:prstGeom prst="roundRect">
            <a:avLst>
              <a:gd fmla="val 16667" name="adj"/>
            </a:avLst>
          </a:prstGeom>
          <a:noFill/>
          <a:ln cap="flat" cmpd="sng" w="25400">
            <a:solidFill>
              <a:schemeClr val="dk1"/>
            </a:solidFill>
            <a:prstDash val="lg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2"/>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Summary…</a:t>
            </a:r>
            <a:endParaRPr/>
          </a:p>
        </p:txBody>
      </p:sp>
      <p:sp>
        <p:nvSpPr>
          <p:cNvPr id="255" name="Google Shape;255;p32"/>
          <p:cNvSpPr txBox="1"/>
          <p:nvPr>
            <p:ph idx="1" type="body"/>
          </p:nvPr>
        </p:nvSpPr>
        <p:spPr>
          <a:xfrm>
            <a:off x="421105" y="1275347"/>
            <a:ext cx="11369842" cy="4865521"/>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lang="en-US"/>
              <a:t>How can we reduce material Planner daily efforts? </a:t>
            </a:r>
            <a:endParaRPr/>
          </a:p>
          <a:p>
            <a:pPr indent="-228600" lvl="0" marL="457200" rtl="0" algn="l">
              <a:lnSpc>
                <a:spcPct val="90000"/>
              </a:lnSpc>
              <a:spcBef>
                <a:spcPts val="1000"/>
              </a:spcBef>
              <a:spcAft>
                <a:spcPts val="0"/>
              </a:spcAft>
              <a:buClr>
                <a:schemeClr val="dk1"/>
              </a:buClr>
              <a:buSzPts val="1800"/>
              <a:buNone/>
            </a:pPr>
            <a:r>
              <a:t/>
            </a:r>
            <a:endParaRPr/>
          </a:p>
          <a:p>
            <a:pPr indent="-342900" lvl="0" marL="457200" rtl="0" algn="l">
              <a:lnSpc>
                <a:spcPct val="90000"/>
              </a:lnSpc>
              <a:spcBef>
                <a:spcPts val="1000"/>
              </a:spcBef>
              <a:spcAft>
                <a:spcPts val="0"/>
              </a:spcAft>
              <a:buClr>
                <a:schemeClr val="dk1"/>
              </a:buClr>
              <a:buSzPts val="1800"/>
              <a:buChar char="•"/>
            </a:pPr>
            <a:r>
              <a:rPr lang="en-US"/>
              <a:t>Dashboard</a:t>
            </a:r>
            <a:endParaRPr/>
          </a:p>
          <a:p>
            <a:pPr indent="-342900" lvl="1" marL="914400" rtl="0" algn="l">
              <a:lnSpc>
                <a:spcPct val="90000"/>
              </a:lnSpc>
              <a:spcBef>
                <a:spcPts val="500"/>
              </a:spcBef>
              <a:spcAft>
                <a:spcPts val="0"/>
              </a:spcAft>
              <a:buSzPts val="1800"/>
              <a:buChar char="•"/>
            </a:pPr>
            <a:r>
              <a:rPr lang="en-US"/>
              <a:t>KPIs, Data analysis on one dashboard to reduce material planners' effort</a:t>
            </a:r>
            <a:endParaRPr/>
          </a:p>
          <a:p>
            <a:pPr indent="-342900" lvl="0" marL="457200" rtl="0" algn="l">
              <a:lnSpc>
                <a:spcPct val="90000"/>
              </a:lnSpc>
              <a:spcBef>
                <a:spcPts val="1000"/>
              </a:spcBef>
              <a:spcAft>
                <a:spcPts val="0"/>
              </a:spcAft>
              <a:buClr>
                <a:schemeClr val="dk1"/>
              </a:buClr>
              <a:buSzPts val="1800"/>
              <a:buChar char="•"/>
            </a:pPr>
            <a:r>
              <a:rPr lang="en-US"/>
              <a:t>Recommend best practice</a:t>
            </a:r>
            <a:endParaRPr/>
          </a:p>
          <a:p>
            <a:pPr indent="-342900" lvl="1" marL="914400" rtl="0" algn="l">
              <a:lnSpc>
                <a:spcPct val="90000"/>
              </a:lnSpc>
              <a:spcBef>
                <a:spcPts val="500"/>
              </a:spcBef>
              <a:spcAft>
                <a:spcPts val="0"/>
              </a:spcAft>
              <a:buSzPts val="1800"/>
              <a:buChar char="•"/>
            </a:pPr>
            <a:r>
              <a:rPr lang="en-US"/>
              <a:t>Reduce Exception messages to reduce material planners' efforts</a:t>
            </a:r>
            <a:endParaRPr/>
          </a:p>
          <a:p>
            <a:pPr indent="-342900" lvl="0" marL="457200" rtl="0" algn="l">
              <a:lnSpc>
                <a:spcPct val="90000"/>
              </a:lnSpc>
              <a:spcBef>
                <a:spcPts val="1000"/>
              </a:spcBef>
              <a:spcAft>
                <a:spcPts val="0"/>
              </a:spcAft>
              <a:buClr>
                <a:schemeClr val="dk1"/>
              </a:buClr>
              <a:buSzPts val="1800"/>
              <a:buChar char="•"/>
            </a:pPr>
            <a:r>
              <a:rPr lang="en-US"/>
              <a:t>What-if analysis</a:t>
            </a:r>
            <a:endParaRPr/>
          </a:p>
          <a:p>
            <a:pPr indent="-342900" lvl="1" marL="914400" rtl="0" algn="l">
              <a:lnSpc>
                <a:spcPct val="90000"/>
              </a:lnSpc>
              <a:spcBef>
                <a:spcPts val="500"/>
              </a:spcBef>
              <a:spcAft>
                <a:spcPts val="0"/>
              </a:spcAft>
              <a:buSzPts val="1800"/>
              <a:buChar char="•"/>
            </a:pPr>
            <a:r>
              <a:rPr lang="en-US"/>
              <a:t>“what if” analysis for material planner (based on alternative suppliers, transportation, stock, etc.) to test and optimize different scenarios.</a:t>
            </a:r>
            <a:endParaRPr/>
          </a:p>
          <a:p>
            <a:pPr indent="-228600" lvl="1" marL="914400" rtl="0" algn="l">
              <a:lnSpc>
                <a:spcPct val="90000"/>
              </a:lnSpc>
              <a:spcBef>
                <a:spcPts val="500"/>
              </a:spcBef>
              <a:spcAft>
                <a:spcPts val="0"/>
              </a:spcAft>
              <a:buSzPts val="1800"/>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3"/>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rgbClr val="830028"/>
              </a:buClr>
              <a:buSzPts val="6000"/>
              <a:buFont typeface="Calibri"/>
              <a:buNone/>
            </a:pPr>
            <a:r>
              <a:rPr lang="en-US" u="none"/>
              <a:t>Back up</a:t>
            </a:r>
            <a:endParaRPr/>
          </a:p>
        </p:txBody>
      </p:sp>
      <p:sp>
        <p:nvSpPr>
          <p:cNvPr id="261" name="Google Shape;261;p33"/>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406400" lvl="0" marL="457200" rtl="0" algn="ctr">
              <a:lnSpc>
                <a:spcPct val="90000"/>
              </a:lnSpc>
              <a:spcBef>
                <a:spcPts val="1000"/>
              </a:spcBef>
              <a:spcAft>
                <a:spcPts val="0"/>
              </a:spcAft>
              <a:buClr>
                <a:schemeClr val="dk1"/>
              </a:buClr>
              <a:buSzPts val="240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graphicFrame>
        <p:nvGraphicFramePr>
          <p:cNvPr id="266" name="Google Shape;266;p34"/>
          <p:cNvGraphicFramePr/>
          <p:nvPr/>
        </p:nvGraphicFramePr>
        <p:xfrm>
          <a:off x="287134" y="225552"/>
          <a:ext cx="3000000" cy="3000000"/>
        </p:xfrm>
        <a:graphic>
          <a:graphicData uri="http://schemas.openxmlformats.org/drawingml/2006/table">
            <a:tbl>
              <a:tblPr bandRow="1" firstRow="1">
                <a:noFill/>
                <a:tableStyleId>{9A855BB8-0D78-459D-AA89-8AF64D7892A3}</a:tableStyleId>
              </a:tblPr>
              <a:tblGrid>
                <a:gridCol w="11728650"/>
              </a:tblGrid>
              <a:tr h="370850">
                <a:tc>
                  <a:txBody>
                    <a:bodyPr/>
                    <a:lstStyle/>
                    <a:p>
                      <a:pPr indent="0" lvl="0" marL="0" marR="0" rtl="0" algn="l">
                        <a:lnSpc>
                          <a:spcPct val="100000"/>
                        </a:lnSpc>
                        <a:spcBef>
                          <a:spcPts val="0"/>
                        </a:spcBef>
                        <a:spcAft>
                          <a:spcPts val="0"/>
                        </a:spcAft>
                        <a:buNone/>
                      </a:pPr>
                      <a:r>
                        <a:rPr b="0" lang="en-US" sz="1800" u="none" cap="none" strike="noStrike"/>
                        <a:t>Exception 96 – Inventory on hand is below safety stock (Scenario – 1 - </a:t>
                      </a:r>
                      <a:r>
                        <a:rPr b="0" i="0" lang="en-US" sz="1800" u="none" cap="none" strike="noStrike">
                          <a:solidFill>
                            <a:schemeClr val="lt1"/>
                          </a:solidFill>
                          <a:latin typeface="Calibri"/>
                          <a:ea typeface="Calibri"/>
                          <a:cs typeface="Calibri"/>
                          <a:sym typeface="Calibri"/>
                        </a:rPr>
                        <a:t>Ignore_Inventory_On_Hand_Is_Below_Safety_Stock</a:t>
                      </a:r>
                      <a:r>
                        <a:rPr b="0" lang="en-US" sz="1800" u="none" cap="none" strike="noStrike"/>
                        <a:t>)</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en-US" sz="2000" u="none" cap="none" strike="noStrike"/>
                        <a:t>In a new revision of the part (new AI level), a new part may deliver earlier than is planned, and </a:t>
                      </a:r>
                      <a:r>
                        <a:rPr b="1" lang="en-US" sz="2000" u="sng" cap="none" strike="noStrike"/>
                        <a:t>the new revision level copies the settings of the current part</a:t>
                      </a:r>
                      <a:r>
                        <a:rPr lang="en-US" sz="2000" u="none" cap="none" strike="noStrike"/>
                        <a:t>. It forces the scheduled agreement to deliver a little bit earlier.  Or </a:t>
                      </a:r>
                      <a:r>
                        <a:rPr b="1" lang="en-US" sz="2000" u="sng" cap="none" strike="noStrike"/>
                        <a:t>when you run out of parts.</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When: </a:t>
                      </a:r>
                      <a:r>
                        <a:rPr b="1" i="0" lang="en-US" sz="1400" u="none" cap="none" strike="noStrike">
                          <a:solidFill>
                            <a:schemeClr val="dk1"/>
                          </a:solidFill>
                          <a:latin typeface="Calibri"/>
                          <a:ea typeface="Calibri"/>
                          <a:cs typeface="Calibri"/>
                          <a:sym typeface="Calibri"/>
                        </a:rPr>
                        <a:t> </a:t>
                      </a:r>
                      <a:r>
                        <a:rPr b="0" i="0" lang="en-US" sz="2000" u="none" cap="none" strike="noStrike">
                          <a:solidFill>
                            <a:schemeClr val="dk1"/>
                          </a:solidFill>
                          <a:latin typeface="Calibri"/>
                          <a:ea typeface="Calibri"/>
                          <a:cs typeface="Calibri"/>
                          <a:sym typeface="Calibri"/>
                        </a:rPr>
                        <a:t>The first schedule agreement time is one to two weeks before the demand.    </a:t>
                      </a:r>
                      <a:endParaRPr sz="20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2000"/>
                        <a:buFont typeface="Arial"/>
                        <a:buNone/>
                      </a:pPr>
                      <a:r>
                        <a:rPr b="1" lang="en-US" sz="2000" u="none" cap="none" strike="noStrike"/>
                        <a:t>Recommendation: </a:t>
                      </a:r>
                      <a:r>
                        <a:rPr b="0" i="0" lang="en-US" sz="2000" u="none" cap="none" strike="noStrike">
                          <a:solidFill>
                            <a:schemeClr val="dk1"/>
                          </a:solidFill>
                          <a:latin typeface="Calibri"/>
                          <a:ea typeface="Calibri"/>
                          <a:cs typeface="Calibri"/>
                          <a:sym typeface="Calibri"/>
                        </a:rPr>
                        <a:t>This is a new revision level part, ensure the first delivery timing is agreed with the supplier.</a:t>
                      </a:r>
                      <a:endParaRPr b="0" i="0" sz="2000" u="none" cap="none" strike="noStrike">
                        <a:solidFill>
                          <a:schemeClr val="dk1"/>
                        </a:solidFill>
                        <a:latin typeface="Calibri"/>
                        <a:ea typeface="Calibri"/>
                        <a:cs typeface="Calibri"/>
                        <a:sym typeface="Calibri"/>
                      </a:endParaRPr>
                    </a:p>
                  </a:txBody>
                  <a:tcPr marT="45725" marB="45725" marR="91450" marL="91450"/>
                </a:tc>
              </a:tr>
            </a:tbl>
          </a:graphicData>
        </a:graphic>
      </p:graphicFrame>
      <p:pic>
        <p:nvPicPr>
          <p:cNvPr id="267" name="Google Shape;267;p34"/>
          <p:cNvPicPr preferRelativeResize="0"/>
          <p:nvPr/>
        </p:nvPicPr>
        <p:blipFill rotWithShape="1">
          <a:blip r:embed="rId3">
            <a:alphaModFix/>
          </a:blip>
          <a:srcRect b="0" l="0" r="0" t="0"/>
          <a:stretch/>
        </p:blipFill>
        <p:spPr>
          <a:xfrm>
            <a:off x="191093" y="2814638"/>
            <a:ext cx="6693959" cy="3703510"/>
          </a:xfrm>
          <a:prstGeom prst="rect">
            <a:avLst/>
          </a:prstGeom>
          <a:noFill/>
          <a:ln>
            <a:noFill/>
          </a:ln>
        </p:spPr>
      </p:pic>
      <p:graphicFrame>
        <p:nvGraphicFramePr>
          <p:cNvPr id="268" name="Google Shape;268;p34"/>
          <p:cNvGraphicFramePr/>
          <p:nvPr/>
        </p:nvGraphicFramePr>
        <p:xfrm>
          <a:off x="7177643" y="3160942"/>
          <a:ext cx="3000000" cy="3000000"/>
        </p:xfrm>
        <a:graphic>
          <a:graphicData uri="http://schemas.openxmlformats.org/drawingml/2006/table">
            <a:tbl>
              <a:tblPr bandRow="1" firstRow="1">
                <a:noFill/>
                <a:tableStyleId>{9A855BB8-0D78-459D-AA89-8AF64D7892A3}</a:tableStyleId>
              </a:tblPr>
              <a:tblGrid>
                <a:gridCol w="192597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Stock</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Safety Time</a:t>
                      </a:r>
                      <a:endParaRPr sz="1400" u="none" cap="none" strike="noStrike"/>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269" name="Google Shape;269;p34"/>
          <p:cNvGraphicFramePr/>
          <p:nvPr/>
        </p:nvGraphicFramePr>
        <p:xfrm>
          <a:off x="9608997" y="3152637"/>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270" name="Google Shape;270;p34"/>
          <p:cNvSpPr txBox="1"/>
          <p:nvPr/>
        </p:nvSpPr>
        <p:spPr>
          <a:xfrm>
            <a:off x="8140630" y="6148816"/>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4">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graphicFrame>
        <p:nvGraphicFramePr>
          <p:cNvPr id="275" name="Google Shape;275;p35"/>
          <p:cNvGraphicFramePr/>
          <p:nvPr/>
        </p:nvGraphicFramePr>
        <p:xfrm>
          <a:off x="287134" y="225552"/>
          <a:ext cx="3000000" cy="3000000"/>
        </p:xfrm>
        <a:graphic>
          <a:graphicData uri="http://schemas.openxmlformats.org/drawingml/2006/table">
            <a:tbl>
              <a:tblPr bandRow="1" firstRow="1">
                <a:noFill/>
                <a:tableStyleId>{9A855BB8-0D78-459D-AA89-8AF64D7892A3}</a:tableStyleId>
              </a:tblPr>
              <a:tblGrid>
                <a:gridCol w="11617725"/>
              </a:tblGrid>
              <a:tr h="370850">
                <a:tc>
                  <a:txBody>
                    <a:bodyPr/>
                    <a:lstStyle/>
                    <a:p>
                      <a:pPr indent="0" lvl="0" marL="0" marR="0" rtl="0" algn="l">
                        <a:lnSpc>
                          <a:spcPct val="100000"/>
                        </a:lnSpc>
                        <a:spcBef>
                          <a:spcPts val="0"/>
                        </a:spcBef>
                        <a:spcAft>
                          <a:spcPts val="0"/>
                        </a:spcAft>
                        <a:buNone/>
                      </a:pPr>
                      <a:r>
                        <a:rPr b="0" i="0" lang="en-US" sz="1700" u="none" cap="none" strike="noStrike"/>
                        <a:t>Exception 96 – Inventory on hand is below safety stock (Scenario – 2 - </a:t>
                      </a:r>
                      <a:r>
                        <a:rPr b="0" i="0" lang="en-US" sz="1700" u="none" cap="none" strike="noStrike">
                          <a:solidFill>
                            <a:schemeClr val="lt1"/>
                          </a:solidFill>
                          <a:latin typeface="Calibri"/>
                          <a:ea typeface="Calibri"/>
                          <a:cs typeface="Calibri"/>
                          <a:sym typeface="Calibri"/>
                        </a:rPr>
                        <a:t>Expedite_Inventory_On_Hand_Is_Below_Safety_Stock</a:t>
                      </a:r>
                      <a:r>
                        <a:rPr b="0" i="0" lang="en-US" sz="1700" u="none" cap="none" strike="noStrike"/>
                        <a:t>)</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b="0" i="0" lang="en-US" sz="2000" u="none" cap="none" strike="noStrike">
                          <a:solidFill>
                            <a:schemeClr val="dk1"/>
                          </a:solidFill>
                          <a:latin typeface="Calibri"/>
                          <a:ea typeface="Calibri"/>
                          <a:cs typeface="Calibri"/>
                          <a:sym typeface="Calibri"/>
                        </a:rPr>
                        <a:t>Inventory on hand is below safety stock. When you run out of parts.</a:t>
                      </a:r>
                      <a:endParaRPr b="1" sz="2000" u="sng"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When: </a:t>
                      </a:r>
                      <a:r>
                        <a:rPr b="1" i="0" lang="en-US" sz="2000" u="none" cap="none" strike="noStrike">
                          <a:solidFill>
                            <a:schemeClr val="dk1"/>
                          </a:solidFill>
                          <a:latin typeface="Calibri"/>
                          <a:ea typeface="Calibri"/>
                          <a:cs typeface="Calibri"/>
                          <a:sym typeface="Calibri"/>
                        </a:rPr>
                        <a:t> </a:t>
                      </a:r>
                      <a:r>
                        <a:rPr b="0" i="0" lang="en-US" sz="2000" u="none" cap="none" strike="noStrike">
                          <a:solidFill>
                            <a:schemeClr val="dk1"/>
                          </a:solidFill>
                          <a:latin typeface="Calibri"/>
                          <a:ea typeface="Calibri"/>
                          <a:cs typeface="Calibri"/>
                          <a:sym typeface="Calibri"/>
                        </a:rPr>
                        <a:t> The available quantity for today is less than the demand for today. </a:t>
                      </a:r>
                      <a:endParaRPr sz="20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2000"/>
                        <a:buFont typeface="Arial"/>
                        <a:buNone/>
                      </a:pPr>
                      <a:r>
                        <a:rPr b="1" lang="en-US" sz="2000" u="none" cap="none" strike="noStrike"/>
                        <a:t>Recommendation:  </a:t>
                      </a:r>
                      <a:r>
                        <a:rPr b="0" i="0" lang="en-US" sz="2000" u="none" cap="none" strike="noStrike">
                          <a:solidFill>
                            <a:schemeClr val="dk1"/>
                          </a:solidFill>
                          <a:latin typeface="Calibri"/>
                          <a:ea typeface="Calibri"/>
                          <a:cs typeface="Calibri"/>
                          <a:sym typeface="Calibri"/>
                        </a:rPr>
                        <a:t>Urgent expedite order is required. Expedite order quantity should cover production for today and tomorrow.</a:t>
                      </a:r>
                      <a:endParaRPr b="0" i="0" sz="2000" u="none" cap="none" strike="noStrike">
                        <a:solidFill>
                          <a:schemeClr val="dk1"/>
                        </a:solidFill>
                        <a:latin typeface="Calibri"/>
                        <a:ea typeface="Calibri"/>
                        <a:cs typeface="Calibri"/>
                        <a:sym typeface="Calibri"/>
                      </a:endParaRPr>
                    </a:p>
                  </a:txBody>
                  <a:tcPr marT="45725" marB="45725" marR="91450" marL="91450"/>
                </a:tc>
              </a:tr>
            </a:tbl>
          </a:graphicData>
        </a:graphic>
      </p:graphicFrame>
      <p:graphicFrame>
        <p:nvGraphicFramePr>
          <p:cNvPr id="276" name="Google Shape;276;p35"/>
          <p:cNvGraphicFramePr/>
          <p:nvPr/>
        </p:nvGraphicFramePr>
        <p:xfrm>
          <a:off x="7676901" y="2749414"/>
          <a:ext cx="3000000" cy="3000000"/>
        </p:xfrm>
        <a:graphic>
          <a:graphicData uri="http://schemas.openxmlformats.org/drawingml/2006/table">
            <a:tbl>
              <a:tblPr bandRow="1" firstRow="1">
                <a:noFill/>
                <a:tableStyleId>{9A855BB8-0D78-459D-AA89-8AF64D7892A3}</a:tableStyleId>
              </a:tblPr>
              <a:tblGrid>
                <a:gridCol w="192597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Stock</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Safety Time</a:t>
                      </a:r>
                      <a:endParaRPr sz="1400" u="none" cap="none" strike="noStrike"/>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277" name="Google Shape;277;p35"/>
          <p:cNvGraphicFramePr/>
          <p:nvPr/>
        </p:nvGraphicFramePr>
        <p:xfrm>
          <a:off x="10102134" y="2801074"/>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278" name="Google Shape;278;p35"/>
          <p:cNvSpPr txBox="1"/>
          <p:nvPr/>
        </p:nvSpPr>
        <p:spPr>
          <a:xfrm>
            <a:off x="8140630" y="6148816"/>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pic>
        <p:nvPicPr>
          <p:cNvPr id="279" name="Google Shape;279;p35"/>
          <p:cNvPicPr preferRelativeResize="0"/>
          <p:nvPr/>
        </p:nvPicPr>
        <p:blipFill rotWithShape="1">
          <a:blip r:embed="rId4">
            <a:alphaModFix/>
          </a:blip>
          <a:srcRect b="0" l="0" r="0" t="0"/>
          <a:stretch/>
        </p:blipFill>
        <p:spPr>
          <a:xfrm>
            <a:off x="287134" y="2198472"/>
            <a:ext cx="6890509" cy="395034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graphicFrame>
        <p:nvGraphicFramePr>
          <p:cNvPr id="284" name="Google Shape;284;p36"/>
          <p:cNvGraphicFramePr/>
          <p:nvPr/>
        </p:nvGraphicFramePr>
        <p:xfrm>
          <a:off x="152714" y="225552"/>
          <a:ext cx="3000000" cy="3000000"/>
        </p:xfrm>
        <a:graphic>
          <a:graphicData uri="http://schemas.openxmlformats.org/drawingml/2006/table">
            <a:tbl>
              <a:tblPr bandRow="1" firstRow="1">
                <a:noFill/>
                <a:tableStyleId>{9A855BB8-0D78-459D-AA89-8AF64D7892A3}</a:tableStyleId>
              </a:tblPr>
              <a:tblGrid>
                <a:gridCol w="11917375"/>
              </a:tblGrid>
              <a:tr h="370850">
                <a:tc>
                  <a:txBody>
                    <a:bodyPr/>
                    <a:lstStyle/>
                    <a:p>
                      <a:pPr indent="0" lvl="0" marL="0" marR="0" rtl="0" algn="l">
                        <a:lnSpc>
                          <a:spcPct val="100000"/>
                        </a:lnSpc>
                        <a:spcBef>
                          <a:spcPts val="0"/>
                        </a:spcBef>
                        <a:spcAft>
                          <a:spcPts val="0"/>
                        </a:spcAft>
                        <a:buNone/>
                      </a:pPr>
                      <a:r>
                        <a:rPr b="1" i="0" lang="en-US" sz="2000" u="none" cap="none" strike="noStrike">
                          <a:solidFill>
                            <a:schemeClr val="lt1"/>
                          </a:solidFill>
                          <a:latin typeface="Calibri"/>
                          <a:ea typeface="Calibri"/>
                          <a:cs typeface="Calibri"/>
                          <a:sym typeface="Calibri"/>
                        </a:rPr>
                        <a:t>Exception 7 – Supplier past due  ( Supplier_Past_Due )</a:t>
                      </a:r>
                      <a:endParaRPr b="1" sz="20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0" i="0" lang="en-US" sz="2000" u="none" cap="none" strike="noStrike">
                          <a:solidFill>
                            <a:schemeClr val="dk1"/>
                          </a:solidFill>
                          <a:latin typeface="Calibri"/>
                          <a:ea typeface="Calibri"/>
                          <a:cs typeface="Calibri"/>
                          <a:sym typeface="Calibri"/>
                        </a:rPr>
                        <a:t>Advance Shipping Notification (ASN) is not in SAP.  The scheduled agreement for a prior day has not changed to a shipping note.  </a:t>
                      </a:r>
                      <a:endParaRPr b="1" sz="2000" u="sng"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When: </a:t>
                      </a:r>
                      <a:r>
                        <a:rPr b="1" i="0" lang="en-US" sz="2000" u="none" cap="none" strike="noStrike">
                          <a:solidFill>
                            <a:schemeClr val="dk1"/>
                          </a:solidFill>
                          <a:latin typeface="Calibri"/>
                          <a:ea typeface="Calibri"/>
                          <a:cs typeface="Calibri"/>
                          <a:sym typeface="Calibri"/>
                        </a:rPr>
                        <a:t> </a:t>
                      </a:r>
                      <a:r>
                        <a:rPr b="0" i="0" lang="en-US" sz="2000" u="none" cap="none" strike="noStrike">
                          <a:solidFill>
                            <a:schemeClr val="dk1"/>
                          </a:solidFill>
                          <a:latin typeface="Calibri"/>
                          <a:ea typeface="Calibri"/>
                          <a:cs typeface="Calibri"/>
                          <a:sym typeface="Calibri"/>
                        </a:rPr>
                        <a:t>  The scheduled agreement for a prior day (to today) has not changed to a ship note. And the scheduled agreement has exception 7.  </a:t>
                      </a:r>
                      <a:endParaRPr sz="20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2000"/>
                        <a:buFont typeface="Arial"/>
                        <a:buNone/>
                      </a:pPr>
                      <a:r>
                        <a:rPr b="1" lang="en-US" sz="2000" u="none" cap="none" strike="noStrike"/>
                        <a:t>Recommendation: </a:t>
                      </a:r>
                      <a:r>
                        <a:rPr b="0" i="0" lang="en-US" sz="2000" u="none" cap="none" strike="noStrike">
                          <a:solidFill>
                            <a:schemeClr val="dk1"/>
                          </a:solidFill>
                          <a:latin typeface="Calibri"/>
                          <a:ea typeface="Calibri"/>
                          <a:cs typeface="Calibri"/>
                          <a:sym typeface="Calibri"/>
                        </a:rPr>
                        <a:t>Confirm if supplier is past due and confirm ASN is correct and in SAP. Verify production coverage and add to the next regular truck or expedite if needed.</a:t>
                      </a:r>
                      <a:endParaRPr b="0" i="0" sz="2000" u="none" cap="none" strike="noStrike">
                        <a:solidFill>
                          <a:schemeClr val="dk1"/>
                        </a:solidFill>
                        <a:latin typeface="Calibri"/>
                        <a:ea typeface="Calibri"/>
                        <a:cs typeface="Calibri"/>
                        <a:sym typeface="Calibri"/>
                      </a:endParaRPr>
                    </a:p>
                  </a:txBody>
                  <a:tcPr marT="45725" marB="45725" marR="91450" marL="91450"/>
                </a:tc>
              </a:tr>
            </a:tbl>
          </a:graphicData>
        </a:graphic>
      </p:graphicFrame>
      <p:graphicFrame>
        <p:nvGraphicFramePr>
          <p:cNvPr id="285" name="Google Shape;285;p36"/>
          <p:cNvGraphicFramePr/>
          <p:nvPr/>
        </p:nvGraphicFramePr>
        <p:xfrm>
          <a:off x="5848101" y="2901463"/>
          <a:ext cx="3000000" cy="3000000"/>
        </p:xfrm>
        <a:graphic>
          <a:graphicData uri="http://schemas.openxmlformats.org/drawingml/2006/table">
            <a:tbl>
              <a:tblPr bandRow="1" firstRow="1">
                <a:noFill/>
                <a:tableStyleId>{9A855BB8-0D78-459D-AA89-8AF64D7892A3}</a:tableStyleId>
              </a:tblPr>
              <a:tblGrid>
                <a:gridCol w="1925975"/>
              </a:tblGrid>
              <a:tr h="362275">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Safety Stock</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Safety Time</a:t>
                      </a:r>
                      <a:endParaRPr sz="1400" u="none" cap="none" strike="noStrike"/>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286" name="Google Shape;286;p36"/>
          <p:cNvGraphicFramePr/>
          <p:nvPr/>
        </p:nvGraphicFramePr>
        <p:xfrm>
          <a:off x="8025568" y="2908732"/>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287" name="Google Shape;287;p36"/>
          <p:cNvSpPr txBox="1"/>
          <p:nvPr/>
        </p:nvSpPr>
        <p:spPr>
          <a:xfrm>
            <a:off x="6270864" y="5779484"/>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pic>
        <p:nvPicPr>
          <p:cNvPr id="288" name="Google Shape;288;p36"/>
          <p:cNvPicPr preferRelativeResize="0"/>
          <p:nvPr/>
        </p:nvPicPr>
        <p:blipFill rotWithShape="1">
          <a:blip r:embed="rId4">
            <a:alphaModFix/>
          </a:blip>
          <a:srcRect b="0" l="0" r="0" t="0"/>
          <a:stretch/>
        </p:blipFill>
        <p:spPr>
          <a:xfrm>
            <a:off x="152714" y="2801074"/>
            <a:ext cx="5443414" cy="3347742"/>
          </a:xfrm>
          <a:prstGeom prst="rect">
            <a:avLst/>
          </a:prstGeom>
          <a:noFill/>
          <a:ln>
            <a:noFill/>
          </a:ln>
        </p:spPr>
      </p:pic>
      <p:graphicFrame>
        <p:nvGraphicFramePr>
          <p:cNvPr id="289" name="Google Shape;289;p36"/>
          <p:cNvGraphicFramePr/>
          <p:nvPr/>
        </p:nvGraphicFramePr>
        <p:xfrm>
          <a:off x="10079792" y="2851304"/>
          <a:ext cx="3000000" cy="3000000"/>
        </p:xfrm>
        <a:graphic>
          <a:graphicData uri="http://schemas.openxmlformats.org/drawingml/2006/table">
            <a:tbl>
              <a:tblPr bandRow="1" firstRow="1">
                <a:noFill/>
                <a:tableStyleId>{9A855BB8-0D78-459D-AA89-8AF64D7892A3}</a:tableStyleId>
              </a:tblPr>
              <a:tblGrid>
                <a:gridCol w="1935750"/>
              </a:tblGrid>
              <a:tr h="3312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Supply</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Purchase Order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Trailer ID</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Source of Shipment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Dest. of Shipment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ETA to Dest.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Supply TS</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Weather</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Traffic</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graphicFrame>
        <p:nvGraphicFramePr>
          <p:cNvPr id="294" name="Google Shape;294;p37"/>
          <p:cNvGraphicFramePr/>
          <p:nvPr/>
        </p:nvGraphicFramePr>
        <p:xfrm>
          <a:off x="152714" y="225552"/>
          <a:ext cx="3000000" cy="3000000"/>
        </p:xfrm>
        <a:graphic>
          <a:graphicData uri="http://schemas.openxmlformats.org/drawingml/2006/table">
            <a:tbl>
              <a:tblPr bandRow="1" firstRow="1">
                <a:noFill/>
                <a:tableStyleId>{9A855BB8-0D78-459D-AA89-8AF64D7892A3}</a:tableStyleId>
              </a:tblPr>
              <a:tblGrid>
                <a:gridCol w="11917375"/>
              </a:tblGrid>
              <a:tr h="370850">
                <a:tc>
                  <a:txBody>
                    <a:bodyPr/>
                    <a:lstStyle/>
                    <a:p>
                      <a:pPr indent="0" lvl="0" marL="0" marR="0" rtl="0" algn="l">
                        <a:lnSpc>
                          <a:spcPct val="100000"/>
                        </a:lnSpc>
                        <a:spcBef>
                          <a:spcPts val="0"/>
                        </a:spcBef>
                        <a:spcAft>
                          <a:spcPts val="0"/>
                        </a:spcAft>
                        <a:buNone/>
                      </a:pPr>
                      <a:r>
                        <a:rPr b="0" i="0" lang="en-US" sz="2000" u="none" cap="none" strike="noStrike">
                          <a:solidFill>
                            <a:schemeClr val="lt1"/>
                          </a:solidFill>
                          <a:latin typeface="Calibri"/>
                          <a:ea typeface="Calibri"/>
                          <a:cs typeface="Calibri"/>
                          <a:sym typeface="Calibri"/>
                        </a:rPr>
                        <a:t>Exception 15 – Postpone Order (Scenario # 1 - Ignore_Exception)</a:t>
                      </a:r>
                      <a:endParaRPr b="0" sz="20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0" i="0" lang="en-US" sz="2000" u="none" cap="none" strike="noStrike">
                          <a:solidFill>
                            <a:schemeClr val="dk1"/>
                          </a:solidFill>
                          <a:latin typeface="Calibri"/>
                          <a:ea typeface="Calibri"/>
                          <a:cs typeface="Calibri"/>
                          <a:sym typeface="Calibri"/>
                        </a:rPr>
                        <a:t>Delay an order because the total inventory is over what the safety lead time value coverage is for that part.   </a:t>
                      </a:r>
                      <a:endParaRPr b="1" sz="2000" u="sng"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When: </a:t>
                      </a:r>
                      <a:r>
                        <a:rPr b="1" i="0" lang="en-US" sz="2000" u="none" cap="none" strike="noStrike">
                          <a:solidFill>
                            <a:schemeClr val="dk1"/>
                          </a:solidFill>
                          <a:latin typeface="Calibri"/>
                          <a:ea typeface="Calibri"/>
                          <a:cs typeface="Calibri"/>
                          <a:sym typeface="Calibri"/>
                        </a:rPr>
                        <a:t> </a:t>
                      </a:r>
                      <a:r>
                        <a:rPr b="0" i="0" lang="en-US" sz="2000" u="none" cap="none" strike="noStrike">
                          <a:solidFill>
                            <a:schemeClr val="dk1"/>
                          </a:solidFill>
                          <a:latin typeface="Calibri"/>
                          <a:ea typeface="Calibri"/>
                          <a:cs typeface="Calibri"/>
                          <a:sym typeface="Calibri"/>
                        </a:rPr>
                        <a:t>  There is a scheduled agreement with a 15 exception,  There are future Dep Requirments with Receipt/Reqmt greater than the exception quantity   </a:t>
                      </a:r>
                      <a:endParaRPr sz="20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2000"/>
                        <a:buFont typeface="Arial"/>
                        <a:buNone/>
                      </a:pPr>
                      <a:r>
                        <a:rPr b="1" lang="en-US" sz="2000" u="none" cap="none" strike="noStrike"/>
                        <a:t>Recommendation: </a:t>
                      </a:r>
                      <a:r>
                        <a:rPr b="0" i="0" lang="en-US" sz="2000" u="none" cap="none" strike="noStrike">
                          <a:solidFill>
                            <a:schemeClr val="dk1"/>
                          </a:solidFill>
                          <a:latin typeface="Calibri"/>
                          <a:ea typeface="Calibri"/>
                          <a:cs typeface="Calibri"/>
                          <a:sym typeface="Calibri"/>
                        </a:rPr>
                        <a:t>Ignore this message unless there is management direction to push out the deliveries.</a:t>
                      </a:r>
                      <a:endParaRPr b="0" i="0" sz="2000" u="none" cap="none" strike="noStrike">
                        <a:solidFill>
                          <a:schemeClr val="dk1"/>
                        </a:solidFill>
                        <a:latin typeface="Calibri"/>
                        <a:ea typeface="Calibri"/>
                        <a:cs typeface="Calibri"/>
                        <a:sym typeface="Calibri"/>
                      </a:endParaRPr>
                    </a:p>
                  </a:txBody>
                  <a:tcPr marT="45725" marB="45725" marR="91450" marL="91450"/>
                </a:tc>
              </a:tr>
            </a:tbl>
          </a:graphicData>
        </a:graphic>
      </p:graphicFrame>
      <p:graphicFrame>
        <p:nvGraphicFramePr>
          <p:cNvPr id="295" name="Google Shape;295;p37"/>
          <p:cNvGraphicFramePr/>
          <p:nvPr/>
        </p:nvGraphicFramePr>
        <p:xfrm>
          <a:off x="5848101" y="2901463"/>
          <a:ext cx="3000000" cy="3000000"/>
        </p:xfrm>
        <a:graphic>
          <a:graphicData uri="http://schemas.openxmlformats.org/drawingml/2006/table">
            <a:tbl>
              <a:tblPr bandRow="1" firstRow="1">
                <a:noFill/>
                <a:tableStyleId>{9A855BB8-0D78-459D-AA89-8AF64D7892A3}</a:tableStyleId>
              </a:tblPr>
              <a:tblGrid>
                <a:gridCol w="1925975"/>
              </a:tblGrid>
              <a:tr h="362275">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Safety Stock</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Time</a:t>
                      </a:r>
                      <a:endParaRPr sz="1400" u="none" cap="none" strike="noStrike">
                        <a:solidFill>
                          <a:srgbClr val="FF0000"/>
                        </a:solidFill>
                      </a:endParaRPr>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296" name="Google Shape;296;p37"/>
          <p:cNvGraphicFramePr/>
          <p:nvPr/>
        </p:nvGraphicFramePr>
        <p:xfrm>
          <a:off x="8025568" y="2908732"/>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297" name="Google Shape;297;p37"/>
          <p:cNvSpPr txBox="1"/>
          <p:nvPr/>
        </p:nvSpPr>
        <p:spPr>
          <a:xfrm>
            <a:off x="6270864" y="5779484"/>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graphicFrame>
        <p:nvGraphicFramePr>
          <p:cNvPr id="298" name="Google Shape;298;p37"/>
          <p:cNvGraphicFramePr/>
          <p:nvPr/>
        </p:nvGraphicFramePr>
        <p:xfrm>
          <a:off x="10079792" y="2851304"/>
          <a:ext cx="3000000" cy="3000000"/>
        </p:xfrm>
        <a:graphic>
          <a:graphicData uri="http://schemas.openxmlformats.org/drawingml/2006/table">
            <a:tbl>
              <a:tblPr bandRow="1" firstRow="1">
                <a:noFill/>
                <a:tableStyleId>{9A855BB8-0D78-459D-AA89-8AF64D7892A3}</a:tableStyleId>
              </a:tblPr>
              <a:tblGrid>
                <a:gridCol w="1935750"/>
              </a:tblGrid>
              <a:tr h="3312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Supply</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Purchase Order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Trailer ID</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Source of Shipment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Dest. of Shipment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ETA to Dest.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Supply TS</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Weather</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Traffic</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pic>
        <p:nvPicPr>
          <p:cNvPr id="299" name="Google Shape;299;p37"/>
          <p:cNvPicPr preferRelativeResize="0"/>
          <p:nvPr/>
        </p:nvPicPr>
        <p:blipFill rotWithShape="1">
          <a:blip r:embed="rId4">
            <a:alphaModFix/>
          </a:blip>
          <a:srcRect b="0" l="0" r="0" t="0"/>
          <a:stretch/>
        </p:blipFill>
        <p:spPr>
          <a:xfrm>
            <a:off x="152714" y="2307231"/>
            <a:ext cx="5675315" cy="353478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graphicFrame>
        <p:nvGraphicFramePr>
          <p:cNvPr id="304" name="Google Shape;304;p38"/>
          <p:cNvGraphicFramePr/>
          <p:nvPr/>
        </p:nvGraphicFramePr>
        <p:xfrm>
          <a:off x="152714" y="225552"/>
          <a:ext cx="3000000" cy="3000000"/>
        </p:xfrm>
        <a:graphic>
          <a:graphicData uri="http://schemas.openxmlformats.org/drawingml/2006/table">
            <a:tbl>
              <a:tblPr bandRow="1" firstRow="1">
                <a:noFill/>
                <a:tableStyleId>{9A855BB8-0D78-459D-AA89-8AF64D7892A3}</a:tableStyleId>
              </a:tblPr>
              <a:tblGrid>
                <a:gridCol w="11917375"/>
              </a:tblGrid>
              <a:tr h="370850">
                <a:tc>
                  <a:txBody>
                    <a:bodyPr/>
                    <a:lstStyle/>
                    <a:p>
                      <a:pPr indent="0" lvl="0" marL="0" marR="0" rtl="0" algn="l">
                        <a:lnSpc>
                          <a:spcPct val="100000"/>
                        </a:lnSpc>
                        <a:spcBef>
                          <a:spcPts val="0"/>
                        </a:spcBef>
                        <a:spcAft>
                          <a:spcPts val="0"/>
                        </a:spcAft>
                        <a:buNone/>
                      </a:pPr>
                      <a:r>
                        <a:rPr b="1" i="0" lang="en-US" sz="1800" u="none" cap="none" strike="noStrike">
                          <a:solidFill>
                            <a:schemeClr val="lt1"/>
                          </a:solidFill>
                          <a:latin typeface="Calibri"/>
                          <a:ea typeface="Calibri"/>
                          <a:cs typeface="Calibri"/>
                          <a:sym typeface="Calibri"/>
                        </a:rPr>
                        <a:t>Exception 15 – Postpone Order (Scenario # 2 - Zero_Out_Exception_15)</a:t>
                      </a:r>
                      <a:endParaRPr b="1" i="0"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0" i="0" lang="en-US" sz="2000" u="none" cap="none" strike="noStrike">
                          <a:solidFill>
                            <a:schemeClr val="dk1"/>
                          </a:solidFill>
                          <a:latin typeface="Calibri"/>
                          <a:ea typeface="Calibri"/>
                          <a:cs typeface="Calibri"/>
                          <a:sym typeface="Calibri"/>
                        </a:rPr>
                        <a:t>Delay or reduce the quantity because you don’t need those parts based on the configured settings. </a:t>
                      </a:r>
                      <a:endParaRPr b="1" sz="2000" u="sng"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When: </a:t>
                      </a:r>
                      <a:r>
                        <a:rPr b="1" i="0" lang="en-US" sz="2000" u="none" cap="none" strike="noStrike">
                          <a:solidFill>
                            <a:schemeClr val="dk1"/>
                          </a:solidFill>
                          <a:latin typeface="Calibri"/>
                          <a:ea typeface="Calibri"/>
                          <a:cs typeface="Calibri"/>
                          <a:sym typeface="Calibri"/>
                        </a:rPr>
                        <a:t> </a:t>
                      </a:r>
                      <a:r>
                        <a:rPr b="0" i="0" lang="en-US" sz="2000" u="none" cap="none" strike="noStrike">
                          <a:solidFill>
                            <a:schemeClr val="dk1"/>
                          </a:solidFill>
                          <a:latin typeface="Calibri"/>
                          <a:ea typeface="Calibri"/>
                          <a:cs typeface="Calibri"/>
                          <a:sym typeface="Calibri"/>
                        </a:rPr>
                        <a:t>  There is a scheduled agreement with a 15 exception,  There future DepRqmt with Receipt/Reqmt are less than the available inventory + the exception quantity   </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Recommendation: </a:t>
                      </a:r>
                      <a:r>
                        <a:rPr b="0" i="0" lang="en-US" sz="2000" u="none" cap="none" strike="noStrike">
                          <a:solidFill>
                            <a:schemeClr val="dk1"/>
                          </a:solidFill>
                          <a:latin typeface="Calibri"/>
                          <a:ea typeface="Calibri"/>
                          <a:cs typeface="Calibri"/>
                          <a:sym typeface="Calibri"/>
                        </a:rPr>
                        <a:t>Zero out the receipt requirement of the scheduled agreement having the exception.” </a:t>
                      </a:r>
                      <a:endParaRPr/>
                    </a:p>
                  </a:txBody>
                  <a:tcPr marT="45725" marB="45725" marR="91450" marL="91450"/>
                </a:tc>
              </a:tr>
            </a:tbl>
          </a:graphicData>
        </a:graphic>
      </p:graphicFrame>
      <p:graphicFrame>
        <p:nvGraphicFramePr>
          <p:cNvPr id="305" name="Google Shape;305;p38"/>
          <p:cNvGraphicFramePr/>
          <p:nvPr/>
        </p:nvGraphicFramePr>
        <p:xfrm>
          <a:off x="5848101" y="2901463"/>
          <a:ext cx="3000000" cy="3000000"/>
        </p:xfrm>
        <a:graphic>
          <a:graphicData uri="http://schemas.openxmlformats.org/drawingml/2006/table">
            <a:tbl>
              <a:tblPr bandRow="1" firstRow="1">
                <a:noFill/>
                <a:tableStyleId>{9A855BB8-0D78-459D-AA89-8AF64D7892A3}</a:tableStyleId>
              </a:tblPr>
              <a:tblGrid>
                <a:gridCol w="1925975"/>
              </a:tblGrid>
              <a:tr h="362275">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Safety Stock</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Time</a:t>
                      </a:r>
                      <a:endParaRPr sz="1400" u="none" cap="none" strike="noStrike">
                        <a:solidFill>
                          <a:srgbClr val="FF0000"/>
                        </a:solidFill>
                      </a:endParaRPr>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306" name="Google Shape;306;p38"/>
          <p:cNvGraphicFramePr/>
          <p:nvPr/>
        </p:nvGraphicFramePr>
        <p:xfrm>
          <a:off x="8025568" y="2908732"/>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307" name="Google Shape;307;p38"/>
          <p:cNvSpPr txBox="1"/>
          <p:nvPr/>
        </p:nvSpPr>
        <p:spPr>
          <a:xfrm>
            <a:off x="6270864" y="5779484"/>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graphicFrame>
        <p:nvGraphicFramePr>
          <p:cNvPr id="308" name="Google Shape;308;p38"/>
          <p:cNvGraphicFramePr/>
          <p:nvPr/>
        </p:nvGraphicFramePr>
        <p:xfrm>
          <a:off x="10079792" y="2851304"/>
          <a:ext cx="3000000" cy="3000000"/>
        </p:xfrm>
        <a:graphic>
          <a:graphicData uri="http://schemas.openxmlformats.org/drawingml/2006/table">
            <a:tbl>
              <a:tblPr bandRow="1" firstRow="1">
                <a:noFill/>
                <a:tableStyleId>{9A855BB8-0D78-459D-AA89-8AF64D7892A3}</a:tableStyleId>
              </a:tblPr>
              <a:tblGrid>
                <a:gridCol w="1935750"/>
              </a:tblGrid>
              <a:tr h="3312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Supply</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Purchase Order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Trailer ID</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Source of Shipment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Dest. of Shipment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ETA to Dest.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Supply TS</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Weather</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Traffic</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pic>
        <p:nvPicPr>
          <p:cNvPr id="309" name="Google Shape;309;p38"/>
          <p:cNvPicPr preferRelativeResize="0"/>
          <p:nvPr/>
        </p:nvPicPr>
        <p:blipFill rotWithShape="1">
          <a:blip r:embed="rId4">
            <a:alphaModFix/>
          </a:blip>
          <a:srcRect b="0" l="0" r="0" t="0"/>
          <a:stretch/>
        </p:blipFill>
        <p:spPr>
          <a:xfrm>
            <a:off x="176458" y="2297033"/>
            <a:ext cx="5695387" cy="385178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graphicFrame>
        <p:nvGraphicFramePr>
          <p:cNvPr id="314" name="Google Shape;314;p39"/>
          <p:cNvGraphicFramePr/>
          <p:nvPr/>
        </p:nvGraphicFramePr>
        <p:xfrm>
          <a:off x="152714" y="225552"/>
          <a:ext cx="3000000" cy="3000000"/>
        </p:xfrm>
        <a:graphic>
          <a:graphicData uri="http://schemas.openxmlformats.org/drawingml/2006/table">
            <a:tbl>
              <a:tblPr bandRow="1" firstRow="1">
                <a:noFill/>
                <a:tableStyleId>{9A855BB8-0D78-459D-AA89-8AF64D7892A3}</a:tableStyleId>
              </a:tblPr>
              <a:tblGrid>
                <a:gridCol w="11917375"/>
              </a:tblGrid>
              <a:tr h="370850">
                <a:tc>
                  <a:txBody>
                    <a:bodyPr/>
                    <a:lstStyle/>
                    <a:p>
                      <a:pPr indent="0" lvl="0" marL="0" marR="0" rtl="0" algn="l">
                        <a:lnSpc>
                          <a:spcPct val="100000"/>
                        </a:lnSpc>
                        <a:spcBef>
                          <a:spcPts val="0"/>
                        </a:spcBef>
                        <a:spcAft>
                          <a:spcPts val="0"/>
                        </a:spcAft>
                        <a:buNone/>
                      </a:pPr>
                      <a:r>
                        <a:rPr b="0" i="0" lang="en-US" sz="1800" u="none" cap="none" strike="noStrike">
                          <a:solidFill>
                            <a:schemeClr val="lt1"/>
                          </a:solidFill>
                          <a:latin typeface="Calibri"/>
                          <a:ea typeface="Calibri"/>
                          <a:cs typeface="Calibri"/>
                          <a:sym typeface="Calibri"/>
                        </a:rPr>
                        <a:t>Exception 30 – Potential shortage, requirement increase in PTF (Scenario # 1 - Ignore_Potential_Shortage)</a:t>
                      </a:r>
                      <a:endParaRPr b="0"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0" i="0" lang="en-US" sz="2000" u="none" cap="none" strike="noStrike">
                          <a:solidFill>
                            <a:schemeClr val="dk1"/>
                          </a:solidFill>
                          <a:latin typeface="Calibri"/>
                          <a:ea typeface="Calibri"/>
                          <a:cs typeface="Calibri"/>
                          <a:sym typeface="Calibri"/>
                        </a:rPr>
                        <a:t>For a  scheduled agreement outside the planning time fence we believe the quantity should be added to an earlier shipment within the planning time fence if today is the day before the next the pickup date.  </a:t>
                      </a:r>
                      <a:endParaRPr b="1" sz="2000" u="sng"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When: </a:t>
                      </a:r>
                      <a:r>
                        <a:rPr b="1" i="0" lang="en-US" sz="2000" u="none" cap="none" strike="noStrike">
                          <a:solidFill>
                            <a:schemeClr val="dk1"/>
                          </a:solidFill>
                          <a:latin typeface="Calibri"/>
                          <a:ea typeface="Calibri"/>
                          <a:cs typeface="Calibri"/>
                          <a:sym typeface="Calibri"/>
                        </a:rPr>
                        <a:t> </a:t>
                      </a:r>
                      <a:r>
                        <a:rPr b="0" i="0" lang="en-US" sz="2000" u="none" cap="none" strike="noStrike">
                          <a:solidFill>
                            <a:schemeClr val="dk1"/>
                          </a:solidFill>
                          <a:latin typeface="Calibri"/>
                          <a:ea typeface="Calibri"/>
                          <a:cs typeface="Calibri"/>
                          <a:sym typeface="Calibri"/>
                        </a:rPr>
                        <a:t>  For the available stock at the end of the previous day before the last shipment inside the planning time fence,   If the number of days covered including available safety stock is greater than the number of days to the next delivery date + 1. </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Recommendation: </a:t>
                      </a:r>
                      <a:r>
                        <a:rPr b="0" i="0" lang="en-US" sz="2000" u="none" cap="none" strike="noStrike">
                          <a:solidFill>
                            <a:schemeClr val="dk1"/>
                          </a:solidFill>
                          <a:latin typeface="Calibri"/>
                          <a:ea typeface="Calibri"/>
                          <a:cs typeface="Calibri"/>
                          <a:sym typeface="Calibri"/>
                        </a:rPr>
                        <a:t>Production is covered, pull in is up to planner discretion.</a:t>
                      </a:r>
                      <a:endParaRPr/>
                    </a:p>
                  </a:txBody>
                  <a:tcPr marT="45725" marB="45725" marR="91450" marL="91450"/>
                </a:tc>
              </a:tr>
            </a:tbl>
          </a:graphicData>
        </a:graphic>
      </p:graphicFrame>
      <p:graphicFrame>
        <p:nvGraphicFramePr>
          <p:cNvPr id="315" name="Google Shape;315;p39"/>
          <p:cNvGraphicFramePr/>
          <p:nvPr/>
        </p:nvGraphicFramePr>
        <p:xfrm>
          <a:off x="1020069" y="2854352"/>
          <a:ext cx="3000000" cy="3000000"/>
        </p:xfrm>
        <a:graphic>
          <a:graphicData uri="http://schemas.openxmlformats.org/drawingml/2006/table">
            <a:tbl>
              <a:tblPr bandRow="1" firstRow="1">
                <a:noFill/>
                <a:tableStyleId>{9A855BB8-0D78-459D-AA89-8AF64D7892A3}</a:tableStyleId>
              </a:tblPr>
              <a:tblGrid>
                <a:gridCol w="1925975"/>
              </a:tblGrid>
              <a:tr h="362275">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Stock</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Time Fence</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Time</a:t>
                      </a:r>
                      <a:endParaRPr sz="1400" u="none" cap="none" strike="noStrike">
                        <a:solidFill>
                          <a:srgbClr val="FF0000"/>
                        </a:solidFill>
                      </a:endParaRPr>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316" name="Google Shape;316;p39"/>
          <p:cNvGraphicFramePr/>
          <p:nvPr/>
        </p:nvGraphicFramePr>
        <p:xfrm>
          <a:off x="3215985" y="2854352"/>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317" name="Google Shape;317;p39"/>
          <p:cNvSpPr txBox="1"/>
          <p:nvPr/>
        </p:nvSpPr>
        <p:spPr>
          <a:xfrm>
            <a:off x="8660496" y="5576114"/>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2"/>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Potential Solutions</a:t>
            </a:r>
            <a:endParaRPr/>
          </a:p>
        </p:txBody>
      </p:sp>
      <p:sp>
        <p:nvSpPr>
          <p:cNvPr id="99" name="Google Shape;99;p22"/>
          <p:cNvSpPr txBox="1"/>
          <p:nvPr>
            <p:ph idx="1" type="body"/>
          </p:nvPr>
        </p:nvSpPr>
        <p:spPr>
          <a:xfrm>
            <a:off x="421105" y="1275347"/>
            <a:ext cx="11369842" cy="4865521"/>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lang="en-US"/>
              <a:t>The user dashboard can integrate all needed data and analysis into </a:t>
            </a:r>
            <a:r>
              <a:rPr b="1" lang="en-US"/>
              <a:t>one location </a:t>
            </a:r>
            <a:r>
              <a:rPr lang="en-US"/>
              <a:t>for the planner.</a:t>
            </a:r>
            <a:endParaRPr/>
          </a:p>
          <a:p>
            <a:pPr indent="-342900" lvl="0" marL="457200" rtl="0" algn="l">
              <a:lnSpc>
                <a:spcPct val="90000"/>
              </a:lnSpc>
              <a:spcBef>
                <a:spcPts val="1000"/>
              </a:spcBef>
              <a:spcAft>
                <a:spcPts val="0"/>
              </a:spcAft>
              <a:buClr>
                <a:schemeClr val="dk1"/>
              </a:buClr>
              <a:buSzPts val="1800"/>
              <a:buChar char="•"/>
            </a:pPr>
            <a:r>
              <a:rPr lang="en-US"/>
              <a:t>Provide Key Performance Indicator (KPIs) on dashboard that could guide material planner to reduce their daily efforts.</a:t>
            </a:r>
            <a:endParaRPr/>
          </a:p>
          <a:p>
            <a:pPr indent="-342900" lvl="0" marL="457200" rtl="0" algn="l">
              <a:lnSpc>
                <a:spcPct val="90000"/>
              </a:lnSpc>
              <a:spcBef>
                <a:spcPts val="1000"/>
              </a:spcBef>
              <a:spcAft>
                <a:spcPts val="0"/>
              </a:spcAft>
              <a:buClr>
                <a:schemeClr val="dk1"/>
              </a:buClr>
              <a:buSzPts val="1800"/>
              <a:buChar char="•"/>
            </a:pPr>
            <a:r>
              <a:rPr lang="en-US"/>
              <a:t>Recommend best practices for the material planner. </a:t>
            </a:r>
            <a:endParaRPr/>
          </a:p>
          <a:p>
            <a:pPr indent="-342900" lvl="0" marL="457200" rtl="0" algn="l">
              <a:lnSpc>
                <a:spcPct val="90000"/>
              </a:lnSpc>
              <a:spcBef>
                <a:spcPts val="1000"/>
              </a:spcBef>
              <a:spcAft>
                <a:spcPts val="0"/>
              </a:spcAft>
              <a:buClr>
                <a:schemeClr val="dk1"/>
              </a:buClr>
              <a:buSzPts val="1800"/>
              <a:buChar char="•"/>
            </a:pPr>
            <a:r>
              <a:rPr lang="en-US"/>
              <a:t>“What-if Analysis” The dashboard can allow material planner for creating “what if” scenarios based on alternative suppliers, transportation, stock, etc.</a:t>
            </a:r>
            <a:endParaRPr/>
          </a:p>
          <a:p>
            <a:pPr indent="-342900" lvl="0" marL="457200" rtl="0" algn="l">
              <a:lnSpc>
                <a:spcPct val="90000"/>
              </a:lnSpc>
              <a:spcBef>
                <a:spcPts val="1000"/>
              </a:spcBef>
              <a:spcAft>
                <a:spcPts val="0"/>
              </a:spcAft>
              <a:buClr>
                <a:schemeClr val="dk1"/>
              </a:buClr>
              <a:buSzPts val="1800"/>
              <a:buChar char="•"/>
            </a:pPr>
            <a:r>
              <a:rPr lang="en-US"/>
              <a:t>?</a:t>
            </a:r>
            <a:endParaRPr/>
          </a:p>
          <a:p>
            <a:pPr indent="-342900" lvl="0" marL="457200" rtl="0" algn="l">
              <a:lnSpc>
                <a:spcPct val="90000"/>
              </a:lnSpc>
              <a:spcBef>
                <a:spcPts val="1000"/>
              </a:spcBef>
              <a:spcAft>
                <a:spcPts val="0"/>
              </a:spcAft>
              <a:buClr>
                <a:schemeClr val="dk1"/>
              </a:buClr>
              <a:buSzPts val="1800"/>
              <a:buChar char="•"/>
            </a:pPr>
            <a:r>
              <a:rPr lang="en-US"/>
              <a:t>?</a:t>
            </a:r>
            <a:endParaRPr/>
          </a:p>
          <a:p>
            <a:pPr indent="-228600" lvl="1" marL="914400" rtl="0" algn="l">
              <a:lnSpc>
                <a:spcPct val="90000"/>
              </a:lnSpc>
              <a:spcBef>
                <a:spcPts val="500"/>
              </a:spcBef>
              <a:spcAft>
                <a:spcPts val="0"/>
              </a:spcAft>
              <a:buSzPts val="1800"/>
              <a:buNone/>
            </a:pPr>
            <a:r>
              <a:t/>
            </a:r>
            <a:endParaRPr/>
          </a:p>
          <a:p>
            <a:pPr indent="-228600" lvl="0" marL="457200" rtl="0" algn="l">
              <a:lnSpc>
                <a:spcPct val="90000"/>
              </a:lnSpc>
              <a:spcBef>
                <a:spcPts val="1000"/>
              </a:spcBef>
              <a:spcAft>
                <a:spcPts val="0"/>
              </a:spcAft>
              <a:buClr>
                <a:schemeClr val="dk1"/>
              </a:buClr>
              <a:buSzPts val="1800"/>
              <a:buNone/>
            </a:pPr>
            <a:r>
              <a:t/>
            </a:r>
            <a:endParaRPr/>
          </a:p>
          <a:p>
            <a:pPr indent="0" lvl="1" marL="571500" rtl="0" algn="l">
              <a:lnSpc>
                <a:spcPct val="90000"/>
              </a:lnSpc>
              <a:spcBef>
                <a:spcPts val="500"/>
              </a:spcBef>
              <a:spcAft>
                <a:spcPts val="0"/>
              </a:spcAft>
              <a:buSzPts val="1800"/>
              <a:buNone/>
            </a:pPr>
            <a:r>
              <a:t/>
            </a:r>
            <a:endParaRPr/>
          </a:p>
          <a:p>
            <a:pPr indent="-228600" lvl="1" marL="914400" rtl="0" algn="l">
              <a:lnSpc>
                <a:spcPct val="90000"/>
              </a:lnSpc>
              <a:spcBef>
                <a:spcPts val="500"/>
              </a:spcBef>
              <a:spcAft>
                <a:spcPts val="0"/>
              </a:spcAft>
              <a:buSzPts val="1800"/>
              <a:buNone/>
            </a:pPr>
            <a:r>
              <a:t/>
            </a:r>
            <a:endParaRPr/>
          </a:p>
          <a:p>
            <a:pPr indent="-228600" lvl="0" marL="457200" rtl="0" algn="l">
              <a:lnSpc>
                <a:spcPct val="90000"/>
              </a:lnSpc>
              <a:spcBef>
                <a:spcPts val="1000"/>
              </a:spcBef>
              <a:spcAft>
                <a:spcPts val="0"/>
              </a:spcAft>
              <a:buClr>
                <a:schemeClr val="dk1"/>
              </a:buClr>
              <a:buSzPts val="1800"/>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graphicFrame>
        <p:nvGraphicFramePr>
          <p:cNvPr id="322" name="Google Shape;322;p40"/>
          <p:cNvGraphicFramePr/>
          <p:nvPr/>
        </p:nvGraphicFramePr>
        <p:xfrm>
          <a:off x="152714" y="225552"/>
          <a:ext cx="3000000" cy="3000000"/>
        </p:xfrm>
        <a:graphic>
          <a:graphicData uri="http://schemas.openxmlformats.org/drawingml/2006/table">
            <a:tbl>
              <a:tblPr bandRow="1" firstRow="1">
                <a:noFill/>
                <a:tableStyleId>{9A855BB8-0D78-459D-AA89-8AF64D7892A3}</a:tableStyleId>
              </a:tblPr>
              <a:tblGrid>
                <a:gridCol w="11917375"/>
              </a:tblGrid>
              <a:tr h="370850">
                <a:tc>
                  <a:txBody>
                    <a:bodyPr/>
                    <a:lstStyle/>
                    <a:p>
                      <a:pPr indent="0" lvl="0" marL="0" marR="0" rtl="0" algn="l">
                        <a:lnSpc>
                          <a:spcPct val="100000"/>
                        </a:lnSpc>
                        <a:spcBef>
                          <a:spcPts val="0"/>
                        </a:spcBef>
                        <a:spcAft>
                          <a:spcPts val="0"/>
                        </a:spcAft>
                        <a:buNone/>
                      </a:pPr>
                      <a:r>
                        <a:rPr b="1" i="0" lang="en-US" sz="1600" u="none" cap="none" strike="noStrike">
                          <a:solidFill>
                            <a:schemeClr val="lt1"/>
                          </a:solidFill>
                          <a:latin typeface="Calibri"/>
                          <a:ea typeface="Calibri"/>
                          <a:cs typeface="Calibri"/>
                          <a:sym typeface="Calibri"/>
                        </a:rPr>
                        <a:t>Exception 30 – Potential shortage, requirement increase in PTF (Scenario # 2 - </a:t>
                      </a:r>
                      <a:r>
                        <a:rPr b="1" i="0" lang="en-US" sz="1400" u="none" cap="none" strike="noStrike">
                          <a:solidFill>
                            <a:schemeClr val="lt1"/>
                          </a:solidFill>
                          <a:latin typeface="Calibri"/>
                          <a:ea typeface="Calibri"/>
                          <a:cs typeface="Calibri"/>
                          <a:sym typeface="Calibri"/>
                        </a:rPr>
                        <a:t>Pull_In_ Shortage_Quantity</a:t>
                      </a:r>
                      <a:r>
                        <a:rPr b="1" i="0" lang="en-US" sz="1600" u="none" cap="none" strike="noStrike">
                          <a:solidFill>
                            <a:schemeClr val="lt1"/>
                          </a:solidFill>
                          <a:latin typeface="Calibri"/>
                          <a:ea typeface="Calibri"/>
                          <a:cs typeface="Calibri"/>
                          <a:sym typeface="Calibri"/>
                        </a:rPr>
                        <a:t>)</a:t>
                      </a:r>
                      <a:endParaRPr b="1" sz="16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0" i="0" lang="en-US" sz="1600" u="none" cap="none" strike="noStrike">
                          <a:solidFill>
                            <a:schemeClr val="dk1"/>
                          </a:solidFill>
                          <a:latin typeface="Calibri"/>
                          <a:ea typeface="Calibri"/>
                          <a:cs typeface="Calibri"/>
                          <a:sym typeface="Calibri"/>
                        </a:rPr>
                        <a:t>For a  scheduled agreement outside the planning time fence we believe the quantity should be added to an earlier shipment within the planning time fence if today is the day before the next the pickup date.   </a:t>
                      </a:r>
                      <a:endParaRPr b="1" sz="1600" u="sng"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1" lang="en-US" sz="1600" u="none" cap="none" strike="noStrike"/>
                        <a:t>When: </a:t>
                      </a:r>
                      <a:r>
                        <a:rPr b="1" i="0" lang="en-US" sz="1600" u="none" cap="none" strike="noStrike">
                          <a:solidFill>
                            <a:schemeClr val="dk1"/>
                          </a:solidFill>
                          <a:latin typeface="Calibri"/>
                          <a:ea typeface="Calibri"/>
                          <a:cs typeface="Calibri"/>
                          <a:sym typeface="Calibri"/>
                        </a:rPr>
                        <a:t> </a:t>
                      </a:r>
                      <a:r>
                        <a:rPr b="0" i="0" lang="en-US" sz="1600" u="none" cap="none" strike="noStrike">
                          <a:solidFill>
                            <a:schemeClr val="dk1"/>
                          </a:solidFill>
                          <a:latin typeface="Calibri"/>
                          <a:ea typeface="Calibri"/>
                          <a:cs typeface="Calibri"/>
                          <a:sym typeface="Calibri"/>
                        </a:rPr>
                        <a:t>  For the available stock at the end of the previous day before the last shipment inside the planning time fence,   If the number of days covered including available safety stock is less  than or equals the number of days to the next delivery date And  today is before the pickup date, (where  Pickup date := scheduled agreement  date - Planned delivery time)  </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b="1" lang="en-US" sz="1600" u="none" cap="none" strike="noStrike"/>
                        <a:t>Recommendation:  </a:t>
                      </a:r>
                      <a:r>
                        <a:rPr b="0" i="0" lang="en-US" sz="1600" u="none" cap="none" strike="noStrike">
                          <a:solidFill>
                            <a:schemeClr val="dk1"/>
                          </a:solidFill>
                          <a:latin typeface="Calibri"/>
                          <a:ea typeface="Calibri"/>
                          <a:cs typeface="Calibri"/>
                          <a:sym typeface="Calibri"/>
                        </a:rPr>
                        <a:t>“ Add the exception message receipt/requirement to the next scheduled agreement date after today.   If the receipt/reqmnt quantity is less than the safety stock then this message was created is due  to safety stock on the part. “  </a:t>
                      </a:r>
                      <a:endParaRPr/>
                    </a:p>
                  </a:txBody>
                  <a:tcPr marT="45725" marB="45725" marR="91450" marL="91450"/>
                </a:tc>
              </a:tr>
            </a:tbl>
          </a:graphicData>
        </a:graphic>
      </p:graphicFrame>
      <p:graphicFrame>
        <p:nvGraphicFramePr>
          <p:cNvPr id="323" name="Google Shape;323;p40"/>
          <p:cNvGraphicFramePr/>
          <p:nvPr/>
        </p:nvGraphicFramePr>
        <p:xfrm>
          <a:off x="7790688" y="2906386"/>
          <a:ext cx="3000000" cy="3000000"/>
        </p:xfrm>
        <a:graphic>
          <a:graphicData uri="http://schemas.openxmlformats.org/drawingml/2006/table">
            <a:tbl>
              <a:tblPr bandRow="1" firstRow="1">
                <a:noFill/>
                <a:tableStyleId>{9A855BB8-0D78-459D-AA89-8AF64D7892A3}</a:tableStyleId>
              </a:tblPr>
              <a:tblGrid>
                <a:gridCol w="1925975"/>
              </a:tblGrid>
              <a:tr h="362275">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Stock</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Time Fence</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Time</a:t>
                      </a:r>
                      <a:endParaRPr sz="1400" u="none" cap="none" strike="noStrike">
                        <a:solidFill>
                          <a:srgbClr val="FF0000"/>
                        </a:solidFill>
                      </a:endParaRPr>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324" name="Google Shape;324;p40"/>
          <p:cNvGraphicFramePr/>
          <p:nvPr/>
        </p:nvGraphicFramePr>
        <p:xfrm>
          <a:off x="10044711" y="2889504"/>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325" name="Google Shape;325;p40"/>
          <p:cNvSpPr txBox="1"/>
          <p:nvPr/>
        </p:nvSpPr>
        <p:spPr>
          <a:xfrm>
            <a:off x="8477616" y="6342626"/>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pic>
        <p:nvPicPr>
          <p:cNvPr id="326" name="Google Shape;326;p40"/>
          <p:cNvPicPr preferRelativeResize="0"/>
          <p:nvPr/>
        </p:nvPicPr>
        <p:blipFill rotWithShape="1">
          <a:blip r:embed="rId4">
            <a:alphaModFix/>
          </a:blip>
          <a:srcRect b="0" l="0" r="0" t="0"/>
          <a:stretch/>
        </p:blipFill>
        <p:spPr>
          <a:xfrm>
            <a:off x="152714" y="2577592"/>
            <a:ext cx="6943030" cy="413436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graphicFrame>
        <p:nvGraphicFramePr>
          <p:cNvPr id="331" name="Google Shape;331;p41"/>
          <p:cNvGraphicFramePr/>
          <p:nvPr/>
        </p:nvGraphicFramePr>
        <p:xfrm>
          <a:off x="152714" y="225552"/>
          <a:ext cx="3000000" cy="3000000"/>
        </p:xfrm>
        <a:graphic>
          <a:graphicData uri="http://schemas.openxmlformats.org/drawingml/2006/table">
            <a:tbl>
              <a:tblPr bandRow="1" firstRow="1">
                <a:noFill/>
                <a:tableStyleId>{9A855BB8-0D78-459D-AA89-8AF64D7892A3}</a:tableStyleId>
              </a:tblPr>
              <a:tblGrid>
                <a:gridCol w="11917375"/>
              </a:tblGrid>
              <a:tr h="370850">
                <a:tc>
                  <a:txBody>
                    <a:bodyPr/>
                    <a:lstStyle/>
                    <a:p>
                      <a:pPr indent="0" lvl="0" marL="0" marR="0" rtl="0" algn="l">
                        <a:lnSpc>
                          <a:spcPct val="100000"/>
                        </a:lnSpc>
                        <a:spcBef>
                          <a:spcPts val="0"/>
                        </a:spcBef>
                        <a:spcAft>
                          <a:spcPts val="0"/>
                        </a:spcAft>
                        <a:buNone/>
                      </a:pPr>
                      <a:r>
                        <a:rPr b="1" i="0" lang="en-US" sz="1600" u="none" cap="none" strike="noStrike">
                          <a:solidFill>
                            <a:schemeClr val="lt1"/>
                          </a:solidFill>
                          <a:latin typeface="Calibri"/>
                          <a:ea typeface="Calibri"/>
                          <a:cs typeface="Calibri"/>
                          <a:sym typeface="Calibri"/>
                        </a:rPr>
                        <a:t>Exception 30 – Potential shortage, requirement increase in PTF (Scenario # 3 -</a:t>
                      </a:r>
                      <a:r>
                        <a:rPr b="1" i="0" lang="en-US" sz="1400" u="none" cap="none" strike="noStrike">
                          <a:solidFill>
                            <a:schemeClr val="lt1"/>
                          </a:solidFill>
                          <a:latin typeface="Calibri"/>
                          <a:ea typeface="Calibri"/>
                          <a:cs typeface="Calibri"/>
                          <a:sym typeface="Calibri"/>
                        </a:rPr>
                        <a:t>Expedite_ Shortage_Quantity</a:t>
                      </a:r>
                      <a:r>
                        <a:rPr b="1" i="0" lang="en-US" sz="1600" u="none" cap="none" strike="noStrike">
                          <a:solidFill>
                            <a:schemeClr val="lt1"/>
                          </a:solidFill>
                          <a:latin typeface="Calibri"/>
                          <a:ea typeface="Calibri"/>
                          <a:cs typeface="Calibri"/>
                          <a:sym typeface="Calibri"/>
                        </a:rPr>
                        <a:t>)</a:t>
                      </a:r>
                      <a:endParaRPr b="1" sz="16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0" i="0" lang="en-US" sz="1400" u="none" cap="none" strike="noStrike">
                          <a:solidFill>
                            <a:schemeClr val="dk1"/>
                          </a:solidFill>
                          <a:latin typeface="Calibri"/>
                          <a:ea typeface="Calibri"/>
                          <a:cs typeface="Calibri"/>
                          <a:sym typeface="Calibri"/>
                        </a:rPr>
                        <a:t>For a  scheduled agreement outside the planning time fence we believe the quantity should be added to an earlier shipment within the planning time fence if today is the day before the next the pickup date.  </a:t>
                      </a:r>
                      <a:endParaRPr b="1" sz="1600" u="sng"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1" lang="en-US" sz="1600" u="none" cap="none" strike="noStrike"/>
                        <a:t>When: </a:t>
                      </a:r>
                      <a:r>
                        <a:rPr b="1" i="0" lang="en-US" sz="1600" u="none" cap="none" strike="noStrike">
                          <a:solidFill>
                            <a:schemeClr val="dk1"/>
                          </a:solidFill>
                          <a:latin typeface="Calibri"/>
                          <a:ea typeface="Calibri"/>
                          <a:cs typeface="Calibri"/>
                          <a:sym typeface="Calibri"/>
                        </a:rPr>
                        <a:t> </a:t>
                      </a:r>
                      <a:r>
                        <a:rPr b="0" i="0" lang="en-US" sz="1600" u="none" cap="none" strike="noStrike">
                          <a:solidFill>
                            <a:schemeClr val="dk1"/>
                          </a:solidFill>
                          <a:latin typeface="Calibri"/>
                          <a:ea typeface="Calibri"/>
                          <a:cs typeface="Calibri"/>
                          <a:sym typeface="Calibri"/>
                        </a:rPr>
                        <a:t> </a:t>
                      </a:r>
                      <a:r>
                        <a:rPr b="0" i="0" lang="en-US" sz="1400" u="none" cap="none" strike="noStrike">
                          <a:solidFill>
                            <a:schemeClr val="dk1"/>
                          </a:solidFill>
                          <a:latin typeface="Calibri"/>
                          <a:ea typeface="Calibri"/>
                          <a:cs typeface="Calibri"/>
                          <a:sym typeface="Calibri"/>
                        </a:rPr>
                        <a:t>The available stock at the end of the previous day before the last shipment inside the planning time fence,   If the number of days covered including available safety stock is less  than or equals the number of days to the next delivery date  And  today is equal to or after the pickup date  (where Pickup date := scheduled agreement  date - Planned delivery time), </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b="1" lang="en-US" sz="1600" u="none" cap="none" strike="noStrike"/>
                        <a:t>Recommendation: </a:t>
                      </a:r>
                      <a:r>
                        <a:rPr b="0" i="0" lang="en-US" sz="1400" u="none" cap="none" strike="noStrike">
                          <a:solidFill>
                            <a:schemeClr val="dk1"/>
                          </a:solidFill>
                          <a:latin typeface="Calibri"/>
                          <a:ea typeface="Calibri"/>
                          <a:cs typeface="Calibri"/>
                          <a:sym typeface="Calibri"/>
                        </a:rPr>
                        <a:t>Create an expedite order for Receipt/Reqmt in the exception.”</a:t>
                      </a:r>
                      <a:endParaRPr b="0" i="0" sz="1600" u="none" cap="none" strike="noStrike">
                        <a:solidFill>
                          <a:schemeClr val="dk1"/>
                        </a:solidFill>
                        <a:latin typeface="Calibri"/>
                        <a:ea typeface="Calibri"/>
                        <a:cs typeface="Calibri"/>
                        <a:sym typeface="Calibri"/>
                      </a:endParaRPr>
                    </a:p>
                  </a:txBody>
                  <a:tcPr marT="45725" marB="45725" marR="91450" marL="91450"/>
                </a:tc>
              </a:tr>
            </a:tbl>
          </a:graphicData>
        </a:graphic>
      </p:graphicFrame>
      <p:graphicFrame>
        <p:nvGraphicFramePr>
          <p:cNvPr id="332" name="Google Shape;332;p41"/>
          <p:cNvGraphicFramePr/>
          <p:nvPr/>
        </p:nvGraphicFramePr>
        <p:xfrm>
          <a:off x="7790688" y="2906386"/>
          <a:ext cx="3000000" cy="3000000"/>
        </p:xfrm>
        <a:graphic>
          <a:graphicData uri="http://schemas.openxmlformats.org/drawingml/2006/table">
            <a:tbl>
              <a:tblPr bandRow="1" firstRow="1">
                <a:noFill/>
                <a:tableStyleId>{9A855BB8-0D78-459D-AA89-8AF64D7892A3}</a:tableStyleId>
              </a:tblPr>
              <a:tblGrid>
                <a:gridCol w="1925975"/>
              </a:tblGrid>
              <a:tr h="362275">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Stock</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Time Fence</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Time</a:t>
                      </a:r>
                      <a:endParaRPr sz="1400" u="none" cap="none" strike="noStrike">
                        <a:solidFill>
                          <a:srgbClr val="FF0000"/>
                        </a:solidFill>
                      </a:endParaRPr>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333" name="Google Shape;333;p41"/>
          <p:cNvGraphicFramePr/>
          <p:nvPr/>
        </p:nvGraphicFramePr>
        <p:xfrm>
          <a:off x="10044711" y="2889504"/>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334" name="Google Shape;334;p41"/>
          <p:cNvSpPr txBox="1"/>
          <p:nvPr/>
        </p:nvSpPr>
        <p:spPr>
          <a:xfrm>
            <a:off x="8477616" y="6342626"/>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pic>
        <p:nvPicPr>
          <p:cNvPr id="335" name="Google Shape;335;p41"/>
          <p:cNvPicPr preferRelativeResize="0"/>
          <p:nvPr/>
        </p:nvPicPr>
        <p:blipFill rotWithShape="1">
          <a:blip r:embed="rId4">
            <a:alphaModFix/>
          </a:blip>
          <a:srcRect b="0" l="0" r="0" t="0"/>
          <a:stretch/>
        </p:blipFill>
        <p:spPr>
          <a:xfrm>
            <a:off x="152714" y="2577592"/>
            <a:ext cx="6943030" cy="413436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graphicFrame>
        <p:nvGraphicFramePr>
          <p:cNvPr id="340" name="Google Shape;340;p42"/>
          <p:cNvGraphicFramePr/>
          <p:nvPr/>
        </p:nvGraphicFramePr>
        <p:xfrm>
          <a:off x="152714" y="225552"/>
          <a:ext cx="3000000" cy="3000000"/>
        </p:xfrm>
        <a:graphic>
          <a:graphicData uri="http://schemas.openxmlformats.org/drawingml/2006/table">
            <a:tbl>
              <a:tblPr bandRow="1" firstRow="1">
                <a:noFill/>
                <a:tableStyleId>{9A855BB8-0D78-459D-AA89-8AF64D7892A3}</a:tableStyleId>
              </a:tblPr>
              <a:tblGrid>
                <a:gridCol w="11917375"/>
              </a:tblGrid>
              <a:tr h="370850">
                <a:tc>
                  <a:txBody>
                    <a:bodyPr/>
                    <a:lstStyle/>
                    <a:p>
                      <a:pPr indent="0" lvl="0" marL="0" marR="0" rtl="0" algn="l">
                        <a:lnSpc>
                          <a:spcPct val="100000"/>
                        </a:lnSpc>
                        <a:spcBef>
                          <a:spcPts val="0"/>
                        </a:spcBef>
                        <a:spcAft>
                          <a:spcPts val="0"/>
                        </a:spcAft>
                        <a:buNone/>
                      </a:pPr>
                      <a:r>
                        <a:rPr b="0" i="0" lang="en-US" sz="1800" u="none" cap="none" strike="noStrike">
                          <a:solidFill>
                            <a:schemeClr val="lt1"/>
                          </a:solidFill>
                          <a:latin typeface="Calibri"/>
                          <a:ea typeface="Calibri"/>
                          <a:cs typeface="Calibri"/>
                          <a:sym typeface="Calibri"/>
                        </a:rPr>
                        <a:t>Exception 10 – Firmed order is too late.</a:t>
                      </a:r>
                      <a:r>
                        <a:rPr b="1" i="0" lang="en-US" sz="1800" u="none" cap="none" strike="noStrike">
                          <a:solidFill>
                            <a:schemeClr val="lt1"/>
                          </a:solidFill>
                          <a:latin typeface="Calibri"/>
                          <a:ea typeface="Calibri"/>
                          <a:cs typeface="Calibri"/>
                          <a:sym typeface="Calibri"/>
                        </a:rPr>
                        <a:t>(Scenario # 1 - </a:t>
                      </a:r>
                      <a:r>
                        <a:rPr b="0" i="0" lang="en-US" sz="1800" u="none" cap="none" strike="noStrike">
                          <a:solidFill>
                            <a:schemeClr val="lt1"/>
                          </a:solidFill>
                          <a:latin typeface="Calibri"/>
                          <a:ea typeface="Calibri"/>
                          <a:cs typeface="Calibri"/>
                          <a:sym typeface="Calibri"/>
                        </a:rPr>
                        <a:t>Ignore_Exception_10</a:t>
                      </a:r>
                      <a:r>
                        <a:rPr b="1" i="0" lang="en-US" sz="1800" u="none" cap="none" strike="noStrike">
                          <a:solidFill>
                            <a:schemeClr val="lt1"/>
                          </a:solidFill>
                          <a:latin typeface="Calibri"/>
                          <a:ea typeface="Calibri"/>
                          <a:cs typeface="Calibri"/>
                          <a:sym typeface="Calibri"/>
                        </a:rPr>
                        <a:t>)</a:t>
                      </a:r>
                      <a:endParaRPr b="1"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0" i="0" lang="en-US" sz="1800" u="none" cap="none" strike="noStrike">
                          <a:solidFill>
                            <a:schemeClr val="dk1"/>
                          </a:solidFill>
                          <a:latin typeface="Calibri"/>
                          <a:ea typeface="Calibri"/>
                          <a:cs typeface="Calibri"/>
                          <a:sym typeface="Calibri"/>
                        </a:rPr>
                        <a:t>The Planning time fence enables the ability to not have any changes to a supplier within a certain time frame.  For example, if a supplier picks up on Wednesday and Friday. SchAgr (Schedule Agreements) represent the quantity that is sent to the supplier via EDI. As we progress through the week Schedule Agreements move into the Planning Time Fence. If changes are needed when the Agreement is within the Planning Time Fence, SAP cannot automatically change the agreement.  Without the planning time fence, when MRP is run, if there is a demand increase  the system will add the difference to a Scheduled Agreement .  The Planning time fence  creates a hard barrier so that the material controller needs to make modifications themselves, MRP cannot make the changes.  Within the Planning time fence, the order is firmed. When a Firmed order is too late, the pieces need to be pulled in sooner. The quantity coming from the supplier is arriving too late.  The exception message will stay until the quantity arrives from the  supplier Setting up an expedite will clear the exception.  For suppliers with longer lead times you must think a week ahead.  </a:t>
                      </a:r>
                      <a:endParaRPr b="1" sz="1800" u="sng"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1" lang="en-US" sz="1800" u="none" cap="none" strike="noStrike"/>
                        <a:t>When: </a:t>
                      </a:r>
                      <a:r>
                        <a:rPr b="1" i="0" lang="en-US" sz="1800" u="none" cap="none" strike="noStrike">
                          <a:solidFill>
                            <a:schemeClr val="dk1"/>
                          </a:solidFill>
                          <a:latin typeface="Calibri"/>
                          <a:ea typeface="Calibri"/>
                          <a:cs typeface="Calibri"/>
                          <a:sym typeface="Calibri"/>
                        </a:rPr>
                        <a:t> </a:t>
                      </a:r>
                      <a:r>
                        <a:rPr b="0" i="0" lang="en-US" sz="1800" u="none" cap="none" strike="noStrike">
                          <a:solidFill>
                            <a:schemeClr val="dk1"/>
                          </a:solidFill>
                          <a:latin typeface="Calibri"/>
                          <a:ea typeface="Calibri"/>
                          <a:cs typeface="Calibri"/>
                          <a:sym typeface="Calibri"/>
                        </a:rPr>
                        <a:t> For the available stock at the end of the previous day to the exception,  If the number of days covered is greater than the number of days to the next delivery date.</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b="1" lang="en-US" sz="1800" u="none" cap="none" strike="noStrike"/>
                        <a:t>Recommendation: </a:t>
                      </a:r>
                      <a:r>
                        <a:rPr b="0" i="0" lang="en-US" sz="1800" u="none" cap="none" strike="noStrike">
                          <a:solidFill>
                            <a:schemeClr val="dk1"/>
                          </a:solidFill>
                          <a:latin typeface="Calibri"/>
                          <a:ea typeface="Calibri"/>
                          <a:cs typeface="Calibri"/>
                          <a:sym typeface="Calibri"/>
                        </a:rPr>
                        <a:t>Production is covered through the next delivery, ensure there is no delay with the shipment.</a:t>
                      </a:r>
                      <a:endParaRPr/>
                    </a:p>
                  </a:txBody>
                  <a:tcPr marT="45725" marB="45725" marR="91450" marL="91450"/>
                </a:tc>
              </a:tr>
            </a:tbl>
          </a:graphicData>
        </a:graphic>
      </p:graphicFrame>
      <p:graphicFrame>
        <p:nvGraphicFramePr>
          <p:cNvPr id="341" name="Google Shape;341;p42"/>
          <p:cNvGraphicFramePr/>
          <p:nvPr/>
        </p:nvGraphicFramePr>
        <p:xfrm>
          <a:off x="2389632" y="4462084"/>
          <a:ext cx="3000000" cy="3000000"/>
        </p:xfrm>
        <a:graphic>
          <a:graphicData uri="http://schemas.openxmlformats.org/drawingml/2006/table">
            <a:tbl>
              <a:tblPr bandRow="1" firstRow="1">
                <a:noFill/>
                <a:tableStyleId>{9A855BB8-0D78-459D-AA89-8AF64D7892A3}</a:tableStyleId>
              </a:tblPr>
              <a:tblGrid>
                <a:gridCol w="1925975"/>
              </a:tblGrid>
              <a:tr h="362275">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Stock</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Time Fence</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Time</a:t>
                      </a:r>
                      <a:endParaRPr sz="1400" u="none" cap="none" strike="noStrike">
                        <a:solidFill>
                          <a:srgbClr val="FF0000"/>
                        </a:solidFill>
                      </a:endParaRPr>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342" name="Google Shape;342;p42"/>
          <p:cNvGraphicFramePr/>
          <p:nvPr/>
        </p:nvGraphicFramePr>
        <p:xfrm>
          <a:off x="4593879" y="4462084"/>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343" name="Google Shape;343;p42"/>
          <p:cNvSpPr txBox="1"/>
          <p:nvPr/>
        </p:nvSpPr>
        <p:spPr>
          <a:xfrm>
            <a:off x="8477616" y="6342626"/>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graphicFrame>
        <p:nvGraphicFramePr>
          <p:cNvPr id="348" name="Google Shape;348;p43"/>
          <p:cNvGraphicFramePr/>
          <p:nvPr/>
        </p:nvGraphicFramePr>
        <p:xfrm>
          <a:off x="152714" y="225552"/>
          <a:ext cx="3000000" cy="3000000"/>
        </p:xfrm>
        <a:graphic>
          <a:graphicData uri="http://schemas.openxmlformats.org/drawingml/2006/table">
            <a:tbl>
              <a:tblPr bandRow="1" firstRow="1">
                <a:noFill/>
                <a:tableStyleId>{9A855BB8-0D78-459D-AA89-8AF64D7892A3}</a:tableStyleId>
              </a:tblPr>
              <a:tblGrid>
                <a:gridCol w="11917375"/>
              </a:tblGrid>
              <a:tr h="370850">
                <a:tc>
                  <a:txBody>
                    <a:bodyPr/>
                    <a:lstStyle/>
                    <a:p>
                      <a:pPr indent="0" lvl="0" marL="0" marR="0" rtl="0" algn="l">
                        <a:lnSpc>
                          <a:spcPct val="100000"/>
                        </a:lnSpc>
                        <a:spcBef>
                          <a:spcPts val="0"/>
                        </a:spcBef>
                        <a:spcAft>
                          <a:spcPts val="0"/>
                        </a:spcAft>
                        <a:buNone/>
                      </a:pPr>
                      <a:r>
                        <a:rPr b="0" i="0" lang="en-US" sz="1800" u="none" cap="none" strike="noStrike">
                          <a:solidFill>
                            <a:schemeClr val="lt1"/>
                          </a:solidFill>
                          <a:latin typeface="Calibri"/>
                          <a:ea typeface="Calibri"/>
                          <a:cs typeface="Calibri"/>
                          <a:sym typeface="Calibri"/>
                        </a:rPr>
                        <a:t>Exception 10 – Firmed order is too late.</a:t>
                      </a:r>
                      <a:r>
                        <a:rPr b="1" i="0" lang="en-US" sz="1800" u="none" cap="none" strike="noStrike">
                          <a:solidFill>
                            <a:schemeClr val="lt1"/>
                          </a:solidFill>
                          <a:latin typeface="Calibri"/>
                          <a:ea typeface="Calibri"/>
                          <a:cs typeface="Calibri"/>
                          <a:sym typeface="Calibri"/>
                        </a:rPr>
                        <a:t>(Scenario # 2 - </a:t>
                      </a:r>
                      <a:r>
                        <a:rPr b="0" i="1" lang="en-US" sz="1400" u="none" cap="none" strike="noStrike">
                          <a:solidFill>
                            <a:schemeClr val="lt1"/>
                          </a:solidFill>
                          <a:latin typeface="Calibri"/>
                          <a:ea typeface="Calibri"/>
                          <a:cs typeface="Calibri"/>
                          <a:sym typeface="Calibri"/>
                        </a:rPr>
                        <a:t>Expedite_Order_for_Exception_10</a:t>
                      </a:r>
                      <a:r>
                        <a:rPr b="1" i="0" lang="en-US" sz="1800" u="none" cap="none" strike="noStrike">
                          <a:solidFill>
                            <a:schemeClr val="lt1"/>
                          </a:solidFill>
                          <a:latin typeface="Calibri"/>
                          <a:ea typeface="Calibri"/>
                          <a:cs typeface="Calibri"/>
                          <a:sym typeface="Calibri"/>
                        </a:rPr>
                        <a:t>)</a:t>
                      </a:r>
                      <a:endParaRPr b="1" sz="1800" u="none"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0" i="0" lang="en-US" sz="2000" u="none" cap="none" strike="noStrike">
                          <a:solidFill>
                            <a:schemeClr val="dk1"/>
                          </a:solidFill>
                          <a:latin typeface="Calibri"/>
                          <a:ea typeface="Calibri"/>
                          <a:cs typeface="Calibri"/>
                          <a:sym typeface="Calibri"/>
                        </a:rPr>
                        <a:t>If there is any risk to production that parts will not be available we have the green light to do an expedite.  Especially if we can’t get parts added to a truck because they are within the planning time fence.  The exception message will stay until the quantity arrives from the  supplier. Setting up an expedite will clear the exception.  For suppliers with longer lead times you must think a week ahead. </a:t>
                      </a:r>
                      <a:endParaRPr b="1" sz="2000" u="sng" cap="none" strike="noStrike"/>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When: </a:t>
                      </a:r>
                      <a:r>
                        <a:rPr b="1" i="0" lang="en-US" sz="2000" u="none" cap="none" strike="noStrike">
                          <a:solidFill>
                            <a:schemeClr val="dk1"/>
                          </a:solidFill>
                          <a:latin typeface="Calibri"/>
                          <a:ea typeface="Calibri"/>
                          <a:cs typeface="Calibri"/>
                          <a:sym typeface="Calibri"/>
                        </a:rPr>
                        <a:t> </a:t>
                      </a:r>
                      <a:r>
                        <a:rPr b="0" i="0" lang="en-US" sz="2000" u="none" cap="none" strike="noStrike">
                          <a:solidFill>
                            <a:schemeClr val="dk1"/>
                          </a:solidFill>
                          <a:latin typeface="Calibri"/>
                          <a:ea typeface="Calibri"/>
                          <a:cs typeface="Calibri"/>
                          <a:sym typeface="Calibri"/>
                        </a:rPr>
                        <a:t> For the available stock at the end of the previous day to the exception,  If the number of days covered including available safety stock is less  than or equals the number of days to the next delivery date </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b="1" lang="en-US" sz="2000" u="none" cap="none" strike="noStrike"/>
                        <a:t>Recommendation: </a:t>
                      </a:r>
                      <a:r>
                        <a:rPr b="0" i="0" lang="en-US" sz="2000" u="none" cap="none" strike="noStrike">
                          <a:solidFill>
                            <a:schemeClr val="dk1"/>
                          </a:solidFill>
                          <a:latin typeface="Calibri"/>
                          <a:ea typeface="Calibri"/>
                          <a:cs typeface="Calibri"/>
                          <a:sym typeface="Calibri"/>
                        </a:rPr>
                        <a:t>“Production is not covered through the next delivery date, please create expedited order for  the expected shipment quantity. “ </a:t>
                      </a:r>
                      <a:endParaRPr/>
                    </a:p>
                  </a:txBody>
                  <a:tcPr marT="45725" marB="45725" marR="91450" marL="91450"/>
                </a:tc>
              </a:tr>
            </a:tbl>
          </a:graphicData>
        </a:graphic>
      </p:graphicFrame>
      <p:graphicFrame>
        <p:nvGraphicFramePr>
          <p:cNvPr id="349" name="Google Shape;349;p43"/>
          <p:cNvGraphicFramePr/>
          <p:nvPr/>
        </p:nvGraphicFramePr>
        <p:xfrm>
          <a:off x="2304288" y="3573085"/>
          <a:ext cx="3000000" cy="3000000"/>
        </p:xfrm>
        <a:graphic>
          <a:graphicData uri="http://schemas.openxmlformats.org/drawingml/2006/table">
            <a:tbl>
              <a:tblPr bandRow="1" firstRow="1">
                <a:noFill/>
                <a:tableStyleId>{9A855BB8-0D78-459D-AA89-8AF64D7892A3}</a:tableStyleId>
              </a:tblPr>
              <a:tblGrid>
                <a:gridCol w="1925975"/>
              </a:tblGrid>
              <a:tr h="362275">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Stock</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Time Fence</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Safety Time</a:t>
                      </a:r>
                      <a:endParaRPr sz="1400" u="none" cap="none" strike="noStrike">
                        <a:solidFill>
                          <a:srgbClr val="FF0000"/>
                        </a:solidFill>
                      </a:endParaRPr>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350" name="Google Shape;350;p43"/>
          <p:cNvGraphicFramePr/>
          <p:nvPr/>
        </p:nvGraphicFramePr>
        <p:xfrm>
          <a:off x="4471959" y="3659979"/>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Demand Date </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MRP Element</a:t>
                      </a:r>
                      <a:endParaRPr sz="1400" u="none" cap="none" strike="noStrike">
                        <a:solidFill>
                          <a:srgbClr val="FF0000"/>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Change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rgbClr val="FF0000"/>
                          </a:solidFill>
                        </a:rPr>
                        <a:t>Total Qty</a:t>
                      </a:r>
                      <a:endParaRPr sz="1400" u="none" cap="none" strike="noStrike">
                        <a:solidFill>
                          <a:srgbClr val="FF0000"/>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351" name="Google Shape;351;p43"/>
          <p:cNvSpPr txBox="1"/>
          <p:nvPr/>
        </p:nvSpPr>
        <p:spPr>
          <a:xfrm>
            <a:off x="8477616" y="6342626"/>
            <a:ext cx="313419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800" u="sng" cap="none" strike="noStrike">
                <a:solidFill>
                  <a:srgbClr val="C55A11"/>
                </a:solidFill>
                <a:latin typeface="Arial"/>
                <a:ea typeface="Arial"/>
                <a:cs typeface="Arial"/>
                <a:sym typeface="Arial"/>
                <a:hlinkClick r:id="rId3">
                  <a:extLst>
                    <a:ext uri="{A12FA001-AC4F-418D-AE19-62706E023703}">
                      <ahyp:hlinkClr val="tx"/>
                    </a:ext>
                  </a:extLst>
                </a:hlinkClick>
              </a:rPr>
              <a:t>Credit: FhG team - Rulebook</a:t>
            </a:r>
            <a:endParaRPr b="0" i="1" sz="1800" u="none" cap="none" strike="noStrike">
              <a:solidFill>
                <a:srgbClr val="C55A1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44"/>
          <p:cNvSpPr txBox="1"/>
          <p:nvPr>
            <p:ph type="title"/>
          </p:nvPr>
        </p:nvSpPr>
        <p:spPr>
          <a:xfrm>
            <a:off x="104775" y="136525"/>
            <a:ext cx="11938836"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 2 Best Practice</a:t>
            </a:r>
            <a:endParaRPr/>
          </a:p>
        </p:txBody>
      </p:sp>
      <p:sp>
        <p:nvSpPr>
          <p:cNvPr id="357" name="Google Shape;357;p44"/>
          <p:cNvSpPr txBox="1"/>
          <p:nvPr>
            <p:ph idx="1" type="body"/>
          </p:nvPr>
        </p:nvSpPr>
        <p:spPr>
          <a:xfrm>
            <a:off x="104775" y="986590"/>
            <a:ext cx="5766675" cy="5190373"/>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lang="en-US"/>
              <a:t>Recommend  best practices for the material planner</a:t>
            </a:r>
            <a:endParaRPr/>
          </a:p>
          <a:p>
            <a:pPr indent="-342900" lvl="0" marL="457200" rtl="0" algn="l">
              <a:lnSpc>
                <a:spcPct val="90000"/>
              </a:lnSpc>
              <a:spcBef>
                <a:spcPts val="1000"/>
              </a:spcBef>
              <a:spcAft>
                <a:spcPts val="0"/>
              </a:spcAft>
              <a:buClr>
                <a:schemeClr val="dk1"/>
              </a:buClr>
              <a:buSzPts val="1800"/>
              <a:buChar char="•"/>
            </a:pPr>
            <a:r>
              <a:rPr lang="en-US"/>
              <a:t>Questions to be investigated</a:t>
            </a:r>
            <a:endParaRPr/>
          </a:p>
          <a:p>
            <a:pPr indent="-342900" lvl="1" marL="914400" rtl="0" algn="l">
              <a:lnSpc>
                <a:spcPct val="90000"/>
              </a:lnSpc>
              <a:spcBef>
                <a:spcPts val="500"/>
              </a:spcBef>
              <a:spcAft>
                <a:spcPts val="0"/>
              </a:spcAft>
              <a:buSzPts val="1800"/>
              <a:buChar char="•"/>
            </a:pPr>
            <a:r>
              <a:rPr lang="en-US"/>
              <a:t>What are the root causes of  some of the highly generated exception messages? </a:t>
            </a:r>
            <a:endParaRPr/>
          </a:p>
          <a:p>
            <a:pPr indent="-342900" lvl="1" marL="914400" rtl="0" algn="l">
              <a:lnSpc>
                <a:spcPct val="90000"/>
              </a:lnSpc>
              <a:spcBef>
                <a:spcPts val="500"/>
              </a:spcBef>
              <a:spcAft>
                <a:spcPts val="0"/>
              </a:spcAft>
              <a:buSzPts val="1800"/>
              <a:buChar char="•"/>
            </a:pPr>
            <a:r>
              <a:rPr lang="en-US">
                <a:solidFill>
                  <a:srgbClr val="C55A11"/>
                </a:solidFill>
              </a:rPr>
              <a:t>How could we reduce/avoid the generated exception messages in order to reduce the material planner effort?</a:t>
            </a:r>
            <a:endParaRPr/>
          </a:p>
          <a:p>
            <a:pPr indent="-342900" lvl="1" marL="914400" rtl="0" algn="l">
              <a:lnSpc>
                <a:spcPct val="90000"/>
              </a:lnSpc>
              <a:spcBef>
                <a:spcPts val="500"/>
              </a:spcBef>
              <a:spcAft>
                <a:spcPts val="0"/>
              </a:spcAft>
              <a:buSzPts val="1800"/>
              <a:buChar char="•"/>
            </a:pPr>
            <a:r>
              <a:rPr lang="en-US"/>
              <a:t>How can we validate that the recommended best practices are effective?</a:t>
            </a:r>
            <a:endParaRPr/>
          </a:p>
          <a:p>
            <a:pPr indent="0" lvl="1" marL="571500" rtl="0" algn="l">
              <a:lnSpc>
                <a:spcPct val="90000"/>
              </a:lnSpc>
              <a:spcBef>
                <a:spcPts val="500"/>
              </a:spcBef>
              <a:spcAft>
                <a:spcPts val="0"/>
              </a:spcAft>
              <a:buSzPts val="1800"/>
              <a:buNone/>
            </a:pPr>
            <a:r>
              <a:t/>
            </a:r>
            <a:endParaRPr/>
          </a:p>
          <a:p>
            <a:pPr indent="-228600" lvl="1" marL="914400" rtl="0" algn="l">
              <a:lnSpc>
                <a:spcPct val="90000"/>
              </a:lnSpc>
              <a:spcBef>
                <a:spcPts val="500"/>
              </a:spcBef>
              <a:spcAft>
                <a:spcPts val="0"/>
              </a:spcAft>
              <a:buSzPts val="1800"/>
              <a:buNone/>
            </a:pPr>
            <a:r>
              <a:t/>
            </a:r>
            <a:endParaRPr/>
          </a:p>
          <a:p>
            <a:pPr indent="0" lvl="1" marL="571500" rtl="0" algn="l">
              <a:lnSpc>
                <a:spcPct val="90000"/>
              </a:lnSpc>
              <a:spcBef>
                <a:spcPts val="500"/>
              </a:spcBef>
              <a:spcAft>
                <a:spcPts val="0"/>
              </a:spcAft>
              <a:buSzPts val="1800"/>
              <a:buNone/>
            </a:pPr>
            <a:r>
              <a:t/>
            </a:r>
            <a:endParaRPr/>
          </a:p>
        </p:txBody>
      </p:sp>
      <p:pic>
        <p:nvPicPr>
          <p:cNvPr id="358" name="Google Shape;358;p44"/>
          <p:cNvPicPr preferRelativeResize="0"/>
          <p:nvPr/>
        </p:nvPicPr>
        <p:blipFill rotWithShape="1">
          <a:blip r:embed="rId3">
            <a:alphaModFix/>
          </a:blip>
          <a:srcRect b="0" l="0" r="0" t="0"/>
          <a:stretch/>
        </p:blipFill>
        <p:spPr>
          <a:xfrm>
            <a:off x="7038601" y="340518"/>
            <a:ext cx="4462838" cy="6176963"/>
          </a:xfrm>
          <a:prstGeom prst="rect">
            <a:avLst/>
          </a:prstGeom>
          <a:noFill/>
          <a:ln>
            <a:noFill/>
          </a:ln>
        </p:spPr>
      </p:pic>
      <p:cxnSp>
        <p:nvCxnSpPr>
          <p:cNvPr id="359" name="Google Shape;359;p44"/>
          <p:cNvCxnSpPr/>
          <p:nvPr/>
        </p:nvCxnSpPr>
        <p:spPr>
          <a:xfrm rot="-5400000">
            <a:off x="4912350" y="1917114"/>
            <a:ext cx="2586000" cy="1666500"/>
          </a:xfrm>
          <a:prstGeom prst="curvedConnector3">
            <a:avLst>
              <a:gd fmla="val 98620" name="adj1"/>
            </a:avLst>
          </a:prstGeom>
          <a:noFill/>
          <a:ln cap="flat" cmpd="sng" w="25400">
            <a:solidFill>
              <a:schemeClr val="dk1"/>
            </a:solidFill>
            <a:prstDash val="dash"/>
            <a:round/>
            <a:headEnd len="sm" w="sm" type="none"/>
            <a:tailEnd len="med" w="med" type="triangl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5"/>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Part Ranking</a:t>
            </a:r>
            <a:endParaRPr/>
          </a:p>
        </p:txBody>
      </p:sp>
      <p:sp>
        <p:nvSpPr>
          <p:cNvPr id="365" name="Google Shape;365;p45"/>
          <p:cNvSpPr txBox="1"/>
          <p:nvPr>
            <p:ph idx="1" type="body"/>
          </p:nvPr>
        </p:nvSpPr>
        <p:spPr>
          <a:xfrm>
            <a:off x="421105" y="1275347"/>
            <a:ext cx="11369842" cy="4865521"/>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lang="en-US"/>
              <a:t>A part ranking algorithm using Markov Chain is being developed</a:t>
            </a:r>
            <a:endParaRPr/>
          </a:p>
          <a:p>
            <a:pPr indent="-342900" lvl="0" marL="457200" rtl="0" algn="l">
              <a:lnSpc>
                <a:spcPct val="90000"/>
              </a:lnSpc>
              <a:spcBef>
                <a:spcPts val="1000"/>
              </a:spcBef>
              <a:spcAft>
                <a:spcPts val="0"/>
              </a:spcAft>
              <a:buClr>
                <a:schemeClr val="dk1"/>
              </a:buClr>
              <a:buSzPts val="1800"/>
              <a:buChar char="•"/>
            </a:pPr>
            <a:r>
              <a:rPr lang="en-US"/>
              <a:t>Based on historical data, we will be able to calculate the probability that an order will be early or late and by how many days for the next delivery.</a:t>
            </a:r>
            <a:endParaRPr sz="2800"/>
          </a:p>
        </p:txBody>
      </p:sp>
      <p:sp>
        <p:nvSpPr>
          <p:cNvPr id="366" name="Google Shape;366;p45"/>
          <p:cNvSpPr txBox="1"/>
          <p:nvPr>
            <p:ph idx="4294967295" type="body"/>
          </p:nvPr>
        </p:nvSpPr>
        <p:spPr>
          <a:xfrm>
            <a:off x="1239250" y="3173412"/>
            <a:ext cx="4062663" cy="2559426"/>
          </a:xfrm>
          <a:prstGeom prst="rect">
            <a:avLst/>
          </a:prstGeom>
          <a:noFill/>
          <a:ln>
            <a:noFill/>
          </a:ln>
        </p:spPr>
        <p:txBody>
          <a:bodyPr anchorCtr="0" anchor="t" bIns="45700" lIns="91425" spcFirstLastPara="1" rIns="91425" wrap="square" tIns="45700">
            <a:normAutofit/>
          </a:bodyPr>
          <a:lstStyle/>
          <a:p>
            <a:pPr indent="0" lvl="0" marL="50800" rtl="0" algn="l">
              <a:lnSpc>
                <a:spcPct val="90000"/>
              </a:lnSpc>
              <a:spcBef>
                <a:spcPts val="1000"/>
              </a:spcBef>
              <a:spcAft>
                <a:spcPts val="0"/>
              </a:spcAft>
              <a:buSzPts val="2800"/>
              <a:buNone/>
            </a:pPr>
            <a:r>
              <a:rPr b="1" lang="en-US" sz="2000"/>
              <a:t>Data Needed</a:t>
            </a:r>
            <a:endParaRPr/>
          </a:p>
          <a:p>
            <a:pPr indent="-406400" lvl="0" marL="457200" marR="0" rtl="0" algn="l">
              <a:lnSpc>
                <a:spcPct val="90000"/>
              </a:lnSpc>
              <a:spcBef>
                <a:spcPts val="1000"/>
              </a:spcBef>
              <a:spcAft>
                <a:spcPts val="0"/>
              </a:spcAft>
              <a:buClr>
                <a:schemeClr val="dk1"/>
              </a:buClr>
              <a:buSzPts val="2800"/>
              <a:buFont typeface="Arial"/>
              <a:buChar char="•"/>
            </a:pPr>
            <a:r>
              <a:rPr lang="en-US" sz="2000"/>
              <a:t>Supplier number</a:t>
            </a:r>
            <a:endParaRPr/>
          </a:p>
          <a:p>
            <a:pPr indent="-406400" lvl="0" marL="457200" marR="0" rtl="0" algn="l">
              <a:lnSpc>
                <a:spcPct val="90000"/>
              </a:lnSpc>
              <a:spcBef>
                <a:spcPts val="1000"/>
              </a:spcBef>
              <a:spcAft>
                <a:spcPts val="0"/>
              </a:spcAft>
              <a:buClr>
                <a:schemeClr val="dk1"/>
              </a:buClr>
              <a:buSzPts val="2800"/>
              <a:buFont typeface="Arial"/>
              <a:buChar char="•"/>
            </a:pPr>
            <a:r>
              <a:rPr lang="en-US" sz="2000"/>
              <a:t>Part number/description</a:t>
            </a:r>
            <a:endParaRPr/>
          </a:p>
          <a:p>
            <a:pPr indent="-406400" lvl="0" marL="457200" marR="0" rtl="0" algn="l">
              <a:lnSpc>
                <a:spcPct val="90000"/>
              </a:lnSpc>
              <a:spcBef>
                <a:spcPts val="1000"/>
              </a:spcBef>
              <a:spcAft>
                <a:spcPts val="0"/>
              </a:spcAft>
              <a:buClr>
                <a:schemeClr val="dk1"/>
              </a:buClr>
              <a:buSzPts val="2800"/>
              <a:buFont typeface="Arial"/>
              <a:buChar char="•"/>
            </a:pPr>
            <a:r>
              <a:rPr lang="en-US" sz="2000"/>
              <a:t>Expected receipt date</a:t>
            </a:r>
            <a:endParaRPr/>
          </a:p>
          <a:p>
            <a:pPr indent="-406400" lvl="0" marL="457200" marR="0" rtl="0" algn="l">
              <a:lnSpc>
                <a:spcPct val="90000"/>
              </a:lnSpc>
              <a:spcBef>
                <a:spcPts val="1000"/>
              </a:spcBef>
              <a:spcAft>
                <a:spcPts val="0"/>
              </a:spcAft>
              <a:buClr>
                <a:schemeClr val="dk1"/>
              </a:buClr>
              <a:buSzPts val="2800"/>
              <a:buFont typeface="Arial"/>
              <a:buChar char="•"/>
            </a:pPr>
            <a:r>
              <a:rPr lang="en-US" sz="2000"/>
              <a:t>Actual receipt date</a:t>
            </a:r>
            <a:endParaRPr/>
          </a:p>
        </p:txBody>
      </p:sp>
      <p:sp>
        <p:nvSpPr>
          <p:cNvPr id="367" name="Google Shape;367;p45"/>
          <p:cNvSpPr txBox="1"/>
          <p:nvPr>
            <p:ph idx="4294967295" type="body"/>
          </p:nvPr>
        </p:nvSpPr>
        <p:spPr>
          <a:xfrm>
            <a:off x="5175582" y="3036887"/>
            <a:ext cx="6741696" cy="3684588"/>
          </a:xfrm>
          <a:prstGeom prst="rect">
            <a:avLst/>
          </a:prstGeom>
          <a:noFill/>
          <a:ln>
            <a:noFill/>
          </a:ln>
        </p:spPr>
        <p:txBody>
          <a:bodyPr anchorCtr="0" anchor="t" bIns="45700" lIns="91425" spcFirstLastPara="1" rIns="91425" wrap="square" tIns="45700">
            <a:normAutofit/>
          </a:bodyPr>
          <a:lstStyle/>
          <a:p>
            <a:pPr indent="0" lvl="0" marL="50800" rtl="0" algn="l">
              <a:lnSpc>
                <a:spcPct val="90000"/>
              </a:lnSpc>
              <a:spcBef>
                <a:spcPts val="1000"/>
              </a:spcBef>
              <a:spcAft>
                <a:spcPts val="0"/>
              </a:spcAft>
              <a:buSzPts val="2800"/>
              <a:buNone/>
            </a:pPr>
            <a:r>
              <a:rPr b="1" lang="en-US" sz="2000"/>
              <a:t>Data Extracted From</a:t>
            </a:r>
            <a:endParaRPr/>
          </a:p>
          <a:p>
            <a:pPr indent="-406400" lvl="0" marL="457200" marR="0" rtl="0" algn="l">
              <a:lnSpc>
                <a:spcPct val="90000"/>
              </a:lnSpc>
              <a:spcBef>
                <a:spcPts val="1000"/>
              </a:spcBef>
              <a:spcAft>
                <a:spcPts val="0"/>
              </a:spcAft>
              <a:buClr>
                <a:schemeClr val="dk1"/>
              </a:buClr>
              <a:buSzPts val="2800"/>
              <a:buFont typeface="Arial"/>
              <a:buChar char="•"/>
            </a:pPr>
            <a:r>
              <a:rPr lang="en-US" sz="2000"/>
              <a:t>Zgrve Reports</a:t>
            </a:r>
            <a:endParaRPr/>
          </a:p>
          <a:p>
            <a:pPr indent="-381000" lvl="1" marL="914400" rtl="0" algn="l">
              <a:lnSpc>
                <a:spcPct val="90000"/>
              </a:lnSpc>
              <a:spcBef>
                <a:spcPts val="500"/>
              </a:spcBef>
              <a:spcAft>
                <a:spcPts val="0"/>
              </a:spcAft>
              <a:buSzPts val="2400"/>
              <a:buChar char="•"/>
            </a:pPr>
            <a:r>
              <a:rPr lang="en-US" sz="2000"/>
              <a:t>Material (part #)</a:t>
            </a:r>
            <a:endParaRPr/>
          </a:p>
          <a:p>
            <a:pPr indent="-381000" lvl="1" marL="914400" rtl="0" algn="l">
              <a:lnSpc>
                <a:spcPct val="90000"/>
              </a:lnSpc>
              <a:spcBef>
                <a:spcPts val="500"/>
              </a:spcBef>
              <a:spcAft>
                <a:spcPts val="0"/>
              </a:spcAft>
              <a:buSzPts val="2400"/>
              <a:buChar char="•"/>
            </a:pPr>
            <a:r>
              <a:rPr lang="en-US" sz="2000"/>
              <a:t>Supplier #</a:t>
            </a:r>
            <a:endParaRPr/>
          </a:p>
          <a:p>
            <a:pPr indent="-381000" lvl="1" marL="914400" rtl="0" algn="l">
              <a:lnSpc>
                <a:spcPct val="90000"/>
              </a:lnSpc>
              <a:spcBef>
                <a:spcPts val="500"/>
              </a:spcBef>
              <a:spcAft>
                <a:spcPts val="0"/>
              </a:spcAft>
              <a:buSzPts val="2400"/>
              <a:buChar char="•"/>
            </a:pPr>
            <a:r>
              <a:rPr lang="en-US" sz="2000"/>
              <a:t>GR date (actual receipt date)</a:t>
            </a:r>
            <a:endParaRPr/>
          </a:p>
          <a:p>
            <a:pPr indent="-406400" lvl="0" marL="457200" marR="0" rtl="0" algn="l">
              <a:lnSpc>
                <a:spcPct val="90000"/>
              </a:lnSpc>
              <a:spcBef>
                <a:spcPts val="1000"/>
              </a:spcBef>
              <a:spcAft>
                <a:spcPts val="0"/>
              </a:spcAft>
              <a:buClr>
                <a:schemeClr val="dk1"/>
              </a:buClr>
              <a:buSzPts val="2800"/>
              <a:buFont typeface="Arial"/>
              <a:buChar char="•"/>
            </a:pPr>
            <a:r>
              <a:rPr lang="en-US" sz="2000"/>
              <a:t>MD04 Reports</a:t>
            </a:r>
            <a:endParaRPr/>
          </a:p>
          <a:p>
            <a:pPr indent="-381000" lvl="1" marL="914400" rtl="0" algn="l">
              <a:lnSpc>
                <a:spcPct val="90000"/>
              </a:lnSpc>
              <a:spcBef>
                <a:spcPts val="500"/>
              </a:spcBef>
              <a:spcAft>
                <a:spcPts val="0"/>
              </a:spcAft>
              <a:buSzPts val="2400"/>
              <a:buChar char="•"/>
            </a:pPr>
            <a:r>
              <a:rPr lang="en-US" sz="2000"/>
              <a:t>Material</a:t>
            </a:r>
            <a:endParaRPr/>
          </a:p>
          <a:p>
            <a:pPr indent="-381000" lvl="1" marL="914400" rtl="0" algn="l">
              <a:lnSpc>
                <a:spcPct val="90000"/>
              </a:lnSpc>
              <a:spcBef>
                <a:spcPts val="500"/>
              </a:spcBef>
              <a:spcAft>
                <a:spcPts val="0"/>
              </a:spcAft>
              <a:buSzPts val="2400"/>
              <a:buChar char="•"/>
            </a:pPr>
            <a:r>
              <a:rPr lang="en-US" sz="2000"/>
              <a:t>Demand_Date/”ShipNt” in MRP Element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3"/>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 1 Dashboard</a:t>
            </a:r>
            <a:endParaRPr/>
          </a:p>
        </p:txBody>
      </p:sp>
      <p:sp>
        <p:nvSpPr>
          <p:cNvPr id="105" name="Google Shape;105;p23"/>
          <p:cNvSpPr txBox="1"/>
          <p:nvPr>
            <p:ph idx="1" type="body"/>
          </p:nvPr>
        </p:nvSpPr>
        <p:spPr>
          <a:xfrm>
            <a:off x="421105" y="1275347"/>
            <a:ext cx="11369842" cy="4865521"/>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lang="en-US"/>
              <a:t>Provide Key Performance Indicator (KPIs) on dashboard that could guide material planner to reduce their daily efforts.</a:t>
            </a:r>
            <a:endParaRPr/>
          </a:p>
          <a:p>
            <a:pPr indent="-342900" lvl="0" marL="457200" rtl="0" algn="l">
              <a:lnSpc>
                <a:spcPct val="90000"/>
              </a:lnSpc>
              <a:spcBef>
                <a:spcPts val="1000"/>
              </a:spcBef>
              <a:spcAft>
                <a:spcPts val="0"/>
              </a:spcAft>
              <a:buClr>
                <a:schemeClr val="dk1"/>
              </a:buClr>
              <a:buSzPts val="1800"/>
              <a:buChar char="•"/>
            </a:pPr>
            <a:r>
              <a:rPr lang="en-US"/>
              <a:t>KPIs</a:t>
            </a:r>
            <a:endParaRPr/>
          </a:p>
          <a:p>
            <a:pPr indent="-342900" lvl="1" marL="914400" rtl="0" algn="l">
              <a:lnSpc>
                <a:spcPct val="90000"/>
              </a:lnSpc>
              <a:spcBef>
                <a:spcPts val="500"/>
              </a:spcBef>
              <a:spcAft>
                <a:spcPts val="0"/>
              </a:spcAft>
              <a:buSzPts val="1800"/>
              <a:buChar char="•"/>
            </a:pPr>
            <a:r>
              <a:rPr lang="en-US"/>
              <a:t>Health Status (KPI # 1)</a:t>
            </a:r>
            <a:endParaRPr/>
          </a:p>
          <a:p>
            <a:pPr indent="-342900" lvl="1" marL="914400" rtl="0" algn="l">
              <a:lnSpc>
                <a:spcPct val="90000"/>
              </a:lnSpc>
              <a:spcBef>
                <a:spcPts val="500"/>
              </a:spcBef>
              <a:spcAft>
                <a:spcPts val="0"/>
              </a:spcAft>
              <a:buSzPts val="1800"/>
              <a:buChar char="•"/>
            </a:pPr>
            <a:r>
              <a:rPr lang="en-US"/>
              <a:t>Part Ranking (KPI # 2)</a:t>
            </a:r>
            <a:endParaRPr/>
          </a:p>
          <a:p>
            <a:pPr indent="0" lvl="1" marL="571500" rtl="0" algn="l">
              <a:lnSpc>
                <a:spcPct val="90000"/>
              </a:lnSpc>
              <a:spcBef>
                <a:spcPts val="500"/>
              </a:spcBef>
              <a:spcAft>
                <a:spcPts val="0"/>
              </a:spcAft>
              <a:buSzPts val="1800"/>
              <a:buNone/>
            </a:pPr>
            <a:r>
              <a:t/>
            </a:r>
            <a:endParaRPr/>
          </a:p>
          <a:p>
            <a:pPr indent="0" lvl="0" marL="114300" rtl="0" algn="l">
              <a:lnSpc>
                <a:spcPct val="90000"/>
              </a:lnSpc>
              <a:spcBef>
                <a:spcPts val="1000"/>
              </a:spcBef>
              <a:spcAft>
                <a:spcPts val="0"/>
              </a:spcAft>
              <a:buSzPts val="1800"/>
              <a:buNone/>
            </a:pPr>
            <a:r>
              <a:rPr lang="en-US"/>
              <a:t>Questions to be investigated:</a:t>
            </a:r>
            <a:endParaRPr/>
          </a:p>
          <a:p>
            <a:pPr indent="-457200" lvl="1" marL="914400" rtl="0" algn="l">
              <a:lnSpc>
                <a:spcPct val="90000"/>
              </a:lnSpc>
              <a:spcBef>
                <a:spcPts val="0"/>
              </a:spcBef>
              <a:spcAft>
                <a:spcPts val="0"/>
              </a:spcAft>
              <a:buSzPts val="2800"/>
              <a:buChar char="•"/>
            </a:pPr>
            <a:r>
              <a:rPr lang="en-US">
                <a:solidFill>
                  <a:srgbClr val="C55A11"/>
                </a:solidFill>
              </a:rPr>
              <a:t>What are the KPIs for the material planner to reduce their daily efforts?*</a:t>
            </a:r>
            <a:endParaRPr/>
          </a:p>
          <a:p>
            <a:pPr indent="-457200" lvl="1" marL="914400" rtl="0" algn="l">
              <a:lnSpc>
                <a:spcPct val="90000"/>
              </a:lnSpc>
              <a:spcBef>
                <a:spcPts val="0"/>
              </a:spcBef>
              <a:spcAft>
                <a:spcPts val="0"/>
              </a:spcAft>
              <a:buSzPts val="2800"/>
              <a:buChar char="•"/>
            </a:pPr>
            <a:r>
              <a:rPr lang="en-US">
                <a:solidFill>
                  <a:srgbClr val="C55A11"/>
                </a:solidFill>
              </a:rPr>
              <a:t>What are fields/columns in datasets to generate these KPIs?* </a:t>
            </a:r>
            <a:endParaRPr/>
          </a:p>
          <a:p>
            <a:pPr indent="-457200" lvl="1" marL="914400" rtl="0" algn="l">
              <a:lnSpc>
                <a:spcPct val="90000"/>
              </a:lnSpc>
              <a:spcBef>
                <a:spcPts val="0"/>
              </a:spcBef>
              <a:spcAft>
                <a:spcPts val="0"/>
              </a:spcAft>
              <a:buSzPts val="2800"/>
              <a:buChar char="•"/>
            </a:pPr>
            <a:r>
              <a:rPr lang="en-US"/>
              <a:t>What can be an Application logic/Algorithm to derive these KPIs?</a:t>
            </a:r>
            <a:endParaRPr/>
          </a:p>
          <a:p>
            <a:pPr indent="-457200" lvl="1" marL="914400" rtl="0" algn="l">
              <a:lnSpc>
                <a:spcPct val="90000"/>
              </a:lnSpc>
              <a:spcBef>
                <a:spcPts val="0"/>
              </a:spcBef>
              <a:spcAft>
                <a:spcPts val="0"/>
              </a:spcAft>
              <a:buSzPts val="2800"/>
              <a:buChar char="•"/>
            </a:pPr>
            <a:r>
              <a:rPr lang="en-US"/>
              <a:t>What are use case scenarios/test cases scenarios to validate the results?</a:t>
            </a:r>
            <a:endParaRPr/>
          </a:p>
          <a:p>
            <a:pPr indent="0" lvl="1" marL="457200" rtl="0" algn="l">
              <a:lnSpc>
                <a:spcPct val="90000"/>
              </a:lnSpc>
              <a:spcBef>
                <a:spcPts val="0"/>
              </a:spcBef>
              <a:spcAft>
                <a:spcPts val="0"/>
              </a:spcAft>
              <a:buSzPts val="2800"/>
              <a:buNone/>
            </a:pPr>
            <a:r>
              <a:t/>
            </a:r>
            <a:endParaRPr/>
          </a:p>
          <a:p>
            <a:pPr indent="0" lvl="0" marL="0" rtl="0" algn="l">
              <a:lnSpc>
                <a:spcPct val="90000"/>
              </a:lnSpc>
              <a:spcBef>
                <a:spcPts val="0"/>
              </a:spcBef>
              <a:spcAft>
                <a:spcPts val="0"/>
              </a:spcAft>
              <a:buSzPts val="2800"/>
              <a:buNone/>
            </a:pPr>
            <a:r>
              <a:t/>
            </a:r>
            <a:endParaRPr/>
          </a:p>
        </p:txBody>
      </p:sp>
      <p:sp>
        <p:nvSpPr>
          <p:cNvPr id="106" name="Google Shape;106;p23"/>
          <p:cNvSpPr txBox="1"/>
          <p:nvPr/>
        </p:nvSpPr>
        <p:spPr>
          <a:xfrm>
            <a:off x="8802989" y="6060293"/>
            <a:ext cx="268535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C55A11"/>
                </a:solidFill>
                <a:latin typeface="Arial"/>
                <a:ea typeface="Arial"/>
                <a:cs typeface="Arial"/>
                <a:sym typeface="Arial"/>
              </a:rPr>
              <a:t>*We have partial answer</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4"/>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Decision Tree – KPI # 1</a:t>
            </a:r>
            <a:endParaRPr/>
          </a:p>
        </p:txBody>
      </p:sp>
      <p:graphicFrame>
        <p:nvGraphicFramePr>
          <p:cNvPr id="112" name="Google Shape;112;p24"/>
          <p:cNvGraphicFramePr/>
          <p:nvPr/>
        </p:nvGraphicFramePr>
        <p:xfrm>
          <a:off x="9115552" y="3294380"/>
          <a:ext cx="3000000" cy="3000000"/>
        </p:xfrm>
        <a:graphic>
          <a:graphicData uri="http://schemas.openxmlformats.org/drawingml/2006/table">
            <a:tbl>
              <a:tblPr bandRow="1" firstRow="1">
                <a:noFill/>
                <a:tableStyleId>{9A855BB8-0D78-459D-AA89-8AF64D7892A3}</a:tableStyleId>
              </a:tblPr>
              <a:tblGrid>
                <a:gridCol w="2247400"/>
              </a:tblGrid>
              <a:tr h="511725">
                <a:tc>
                  <a:txBody>
                    <a:bodyPr/>
                    <a:lstStyle/>
                    <a:p>
                      <a:pPr indent="0" lvl="0" marL="0" marR="0" rtl="0" algn="ctr">
                        <a:lnSpc>
                          <a:spcPct val="100000"/>
                        </a:lnSpc>
                        <a:spcBef>
                          <a:spcPts val="0"/>
                        </a:spcBef>
                        <a:spcAft>
                          <a:spcPts val="0"/>
                        </a:spcAft>
                        <a:buNone/>
                      </a:pPr>
                      <a:r>
                        <a:rPr lang="en-US" sz="1800" u="none" cap="none" strike="noStrike"/>
                        <a:t>Health Status</a:t>
                      </a:r>
                      <a:endParaRPr/>
                    </a:p>
                    <a:p>
                      <a:pPr indent="0" lvl="0" marL="0" marR="0" rtl="0" algn="ctr">
                        <a:lnSpc>
                          <a:spcPct val="100000"/>
                        </a:lnSpc>
                        <a:spcBef>
                          <a:spcPts val="0"/>
                        </a:spcBef>
                        <a:spcAft>
                          <a:spcPts val="0"/>
                        </a:spcAft>
                        <a:buClr>
                          <a:srgbClr val="000000"/>
                        </a:buClr>
                        <a:buSzPts val="1800"/>
                        <a:buFont typeface="Arial"/>
                        <a:buNone/>
                      </a:pPr>
                      <a:r>
                        <a:rPr b="0" lang="en-US" sz="1800" u="none" cap="none" strike="noStrike">
                          <a:solidFill>
                            <a:schemeClr val="lt1"/>
                          </a:solidFill>
                        </a:rPr>
                        <a:t>(number , 0-100 in %)</a:t>
                      </a:r>
                      <a:r>
                        <a:rPr lang="en-US" sz="1800" u="none" cap="none" strike="noStrike"/>
                        <a:t> </a:t>
                      </a:r>
                      <a:endParaRPr/>
                    </a:p>
                  </a:txBody>
                  <a:tcPr marT="45725" marB="45725" marR="91450" marL="91450"/>
                </a:tc>
              </a:tr>
            </a:tbl>
          </a:graphicData>
        </a:graphic>
      </p:graphicFrame>
      <p:graphicFrame>
        <p:nvGraphicFramePr>
          <p:cNvPr id="113" name="Google Shape;113;p24"/>
          <p:cNvGraphicFramePr/>
          <p:nvPr/>
        </p:nvGraphicFramePr>
        <p:xfrm>
          <a:off x="5398890" y="1591394"/>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Stock DoS</a:t>
                      </a:r>
                      <a:endParaRPr/>
                    </a:p>
                    <a:p>
                      <a:pPr indent="0" lvl="0" marL="0" marR="0" rtl="0" algn="ctr">
                        <a:lnSpc>
                          <a:spcPct val="100000"/>
                        </a:lnSpc>
                        <a:spcBef>
                          <a:spcPts val="0"/>
                        </a:spcBef>
                        <a:spcAft>
                          <a:spcPts val="0"/>
                        </a:spcAft>
                        <a:buClr>
                          <a:srgbClr val="000000"/>
                        </a:buClr>
                        <a:buSzPts val="1600"/>
                        <a:buFont typeface="Arial"/>
                        <a:buNone/>
                      </a:pPr>
                      <a:r>
                        <a:rPr b="0" i="0" lang="en-US" sz="1800" u="none" cap="none" strike="noStrike">
                          <a:solidFill>
                            <a:schemeClr val="lt1"/>
                          </a:solidFill>
                          <a:latin typeface="Calibri"/>
                          <a:ea typeface="Calibri"/>
                          <a:cs typeface="Calibri"/>
                          <a:sym typeface="Calibri"/>
                        </a:rPr>
                        <a:t>(number, in Days)</a:t>
                      </a:r>
                      <a:endParaRPr/>
                    </a:p>
                  </a:txBody>
                  <a:tcPr marT="45725" marB="45725" marR="91450" marL="91450"/>
                </a:tc>
              </a:tr>
            </a:tbl>
          </a:graphicData>
        </a:graphic>
      </p:graphicFrame>
      <p:graphicFrame>
        <p:nvGraphicFramePr>
          <p:cNvPr id="114" name="Google Shape;114;p24"/>
          <p:cNvGraphicFramePr/>
          <p:nvPr/>
        </p:nvGraphicFramePr>
        <p:xfrm>
          <a:off x="7972485" y="3429000"/>
          <a:ext cx="3000000" cy="3000000"/>
        </p:xfrm>
        <a:graphic>
          <a:graphicData uri="http://schemas.openxmlformats.org/drawingml/2006/table">
            <a:tbl>
              <a:tblPr bandRow="1" firstRow="1">
                <a:gradFill>
                  <a:gsLst>
                    <a:gs pos="0">
                      <a:srgbClr val="FFAF82"/>
                    </a:gs>
                    <a:gs pos="35000">
                      <a:srgbClr val="FFC5A7"/>
                    </a:gs>
                    <a:gs pos="100000">
                      <a:srgbClr val="FFE8DA"/>
                    </a:gs>
                  </a:gsLst>
                  <a:lin ang="16200000" scaled="0"/>
                </a:gradFill>
                <a:tableStyleId>{7F775589-4AF9-4F25-9D1F-5438786ADB24}</a:tableStyleId>
              </a:tblPr>
              <a:tblGrid>
                <a:gridCol w="621800"/>
              </a:tblGrid>
              <a:tr h="370850">
                <a:tc>
                  <a:txBody>
                    <a:bodyPr/>
                    <a:lstStyle/>
                    <a:p>
                      <a:pPr indent="0" lvl="0" marL="0" marR="0" rtl="0" algn="ctr">
                        <a:lnSpc>
                          <a:spcPct val="100000"/>
                        </a:lnSpc>
                        <a:spcBef>
                          <a:spcPts val="0"/>
                        </a:spcBef>
                        <a:spcAft>
                          <a:spcPts val="0"/>
                        </a:spcAft>
                        <a:buNone/>
                      </a:pPr>
                      <a:r>
                        <a:rPr lang="en-US" sz="1800" u="none" cap="none" strike="noStrike"/>
                        <a:t>AL</a:t>
                      </a:r>
                      <a:endParaRPr/>
                    </a:p>
                  </a:txBody>
                  <a:tcPr marT="45725" marB="45725" marR="91450" marL="91450"/>
                </a:tc>
              </a:tr>
            </a:tbl>
          </a:graphicData>
        </a:graphic>
      </p:graphicFrame>
      <p:graphicFrame>
        <p:nvGraphicFramePr>
          <p:cNvPr id="115" name="Google Shape;115;p24"/>
          <p:cNvGraphicFramePr/>
          <p:nvPr/>
        </p:nvGraphicFramePr>
        <p:xfrm>
          <a:off x="5398890" y="3429000"/>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First Receipt DoS</a:t>
                      </a:r>
                      <a:endParaRPr/>
                    </a:p>
                    <a:p>
                      <a:pPr indent="0" lvl="0" marL="0" marR="0" rtl="0" algn="ctr">
                        <a:lnSpc>
                          <a:spcPct val="100000"/>
                        </a:lnSpc>
                        <a:spcBef>
                          <a:spcPts val="0"/>
                        </a:spcBef>
                        <a:spcAft>
                          <a:spcPts val="0"/>
                        </a:spcAft>
                        <a:buClr>
                          <a:srgbClr val="000000"/>
                        </a:buClr>
                        <a:buSzPts val="1600"/>
                        <a:buFont typeface="Arial"/>
                        <a:buNone/>
                      </a:pPr>
                      <a:r>
                        <a:rPr b="0" i="0" lang="en-US" sz="1800" u="none" cap="none" strike="noStrike">
                          <a:solidFill>
                            <a:schemeClr val="lt1"/>
                          </a:solidFill>
                          <a:latin typeface="Calibri"/>
                          <a:ea typeface="Calibri"/>
                          <a:cs typeface="Calibri"/>
                          <a:sym typeface="Calibri"/>
                        </a:rPr>
                        <a:t>(number, in Days)</a:t>
                      </a:r>
                      <a:endParaRPr/>
                    </a:p>
                  </a:txBody>
                  <a:tcPr marT="45725" marB="45725" marR="91450" marL="91450"/>
                </a:tc>
              </a:tr>
            </a:tbl>
          </a:graphicData>
        </a:graphic>
      </p:graphicFrame>
      <p:graphicFrame>
        <p:nvGraphicFramePr>
          <p:cNvPr id="116" name="Google Shape;116;p24"/>
          <p:cNvGraphicFramePr/>
          <p:nvPr/>
        </p:nvGraphicFramePr>
        <p:xfrm>
          <a:off x="5398890" y="4946566"/>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Exception</a:t>
                      </a:r>
                      <a:endParaRPr/>
                    </a:p>
                  </a:txBody>
                  <a:tcPr marT="45725" marB="45725" marR="91450" marL="91450"/>
                </a:tc>
              </a:tr>
            </a:tbl>
          </a:graphicData>
        </a:graphic>
      </p:graphicFrame>
      <p:cxnSp>
        <p:nvCxnSpPr>
          <p:cNvPr id="117" name="Google Shape;117;p24"/>
          <p:cNvCxnSpPr/>
          <p:nvPr/>
        </p:nvCxnSpPr>
        <p:spPr>
          <a:xfrm rot="-5400000">
            <a:off x="7215859" y="4035311"/>
            <a:ext cx="1302900" cy="832200"/>
          </a:xfrm>
          <a:prstGeom prst="curvedConnector3">
            <a:avLst>
              <a:gd fmla="val 1345" name="adj1"/>
            </a:avLst>
          </a:prstGeom>
          <a:noFill/>
          <a:ln cap="flat" cmpd="sng" w="25400">
            <a:solidFill>
              <a:schemeClr val="dk1"/>
            </a:solidFill>
            <a:prstDash val="lgDash"/>
            <a:round/>
            <a:headEnd len="sm" w="sm" type="none"/>
            <a:tailEnd len="med" w="med" type="triangle"/>
          </a:ln>
        </p:spPr>
      </p:cxnSp>
      <p:cxnSp>
        <p:nvCxnSpPr>
          <p:cNvPr id="118" name="Google Shape;118;p24"/>
          <p:cNvCxnSpPr/>
          <p:nvPr/>
        </p:nvCxnSpPr>
        <p:spPr>
          <a:xfrm flipH="1" rot="10800000">
            <a:off x="7451210" y="3614340"/>
            <a:ext cx="521400" cy="134700"/>
          </a:xfrm>
          <a:prstGeom prst="curvedConnector3">
            <a:avLst>
              <a:gd fmla="val 49988" name="adj1"/>
            </a:avLst>
          </a:prstGeom>
          <a:noFill/>
          <a:ln cap="flat" cmpd="sng" w="25400">
            <a:solidFill>
              <a:schemeClr val="dk1"/>
            </a:solidFill>
            <a:prstDash val="lgDash"/>
            <a:round/>
            <a:headEnd len="sm" w="sm" type="none"/>
            <a:tailEnd len="med" w="med" type="triangle"/>
          </a:ln>
        </p:spPr>
      </p:cxnSp>
      <p:cxnSp>
        <p:nvCxnSpPr>
          <p:cNvPr id="119" name="Google Shape;119;p24"/>
          <p:cNvCxnSpPr/>
          <p:nvPr/>
        </p:nvCxnSpPr>
        <p:spPr>
          <a:xfrm flipH="1" rot="-5400000">
            <a:off x="7108460" y="2254184"/>
            <a:ext cx="1517700" cy="832200"/>
          </a:xfrm>
          <a:prstGeom prst="curvedConnector2">
            <a:avLst/>
          </a:prstGeom>
          <a:noFill/>
          <a:ln cap="flat" cmpd="sng" w="25400">
            <a:solidFill>
              <a:schemeClr val="dk1"/>
            </a:solidFill>
            <a:prstDash val="lgDash"/>
            <a:round/>
            <a:headEnd len="sm" w="sm" type="none"/>
            <a:tailEnd len="med" w="med" type="triangle"/>
          </a:ln>
        </p:spPr>
      </p:cxnSp>
      <p:cxnSp>
        <p:nvCxnSpPr>
          <p:cNvPr id="120" name="Google Shape;120;p24"/>
          <p:cNvCxnSpPr/>
          <p:nvPr/>
        </p:nvCxnSpPr>
        <p:spPr>
          <a:xfrm>
            <a:off x="8594277" y="3614420"/>
            <a:ext cx="521400" cy="67200"/>
          </a:xfrm>
          <a:prstGeom prst="curvedConnector3">
            <a:avLst>
              <a:gd fmla="val 49988" name="adj1"/>
            </a:avLst>
          </a:prstGeom>
          <a:noFill/>
          <a:ln cap="flat" cmpd="sng" w="25400">
            <a:solidFill>
              <a:schemeClr val="dk1"/>
            </a:solidFill>
            <a:prstDash val="solid"/>
            <a:round/>
            <a:headEnd len="sm" w="sm" type="none"/>
            <a:tailEnd len="med" w="med" type="triangle"/>
          </a:ln>
        </p:spPr>
      </p:cxnSp>
      <p:graphicFrame>
        <p:nvGraphicFramePr>
          <p:cNvPr id="121" name="Google Shape;121;p24"/>
          <p:cNvGraphicFramePr/>
          <p:nvPr/>
        </p:nvGraphicFramePr>
        <p:xfrm>
          <a:off x="2346341" y="940810"/>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Demand Date </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MRP Element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Change Qty</a:t>
                      </a:r>
                      <a:endParaRPr sz="1400" u="none" cap="none" strike="noStrike">
                        <a:solidFill>
                          <a:schemeClr val="dk1"/>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Total Qty</a:t>
                      </a:r>
                      <a:endParaRPr sz="1400" u="none" cap="none" strike="noStrike">
                        <a:solidFill>
                          <a:schemeClr val="dk1"/>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122" name="Google Shape;122;p24"/>
          <p:cNvGraphicFramePr/>
          <p:nvPr/>
        </p:nvGraphicFramePr>
        <p:xfrm>
          <a:off x="259549" y="2749081"/>
          <a:ext cx="3000000" cy="3000000"/>
        </p:xfrm>
        <a:graphic>
          <a:graphicData uri="http://schemas.openxmlformats.org/drawingml/2006/table">
            <a:tbl>
              <a:tblPr bandRow="1" firstRow="1">
                <a:noFill/>
                <a:tableStyleId>{9A855BB8-0D78-459D-AA89-8AF64D7892A3}</a:tableStyleId>
              </a:tblPr>
              <a:tblGrid>
                <a:gridCol w="1935750"/>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Safety Stock</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Safety Time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123" name="Google Shape;123;p24"/>
          <p:cNvGraphicFramePr/>
          <p:nvPr/>
        </p:nvGraphicFramePr>
        <p:xfrm>
          <a:off x="4566719" y="3429000"/>
          <a:ext cx="3000000" cy="3000000"/>
        </p:xfrm>
        <a:graphic>
          <a:graphicData uri="http://schemas.openxmlformats.org/drawingml/2006/table">
            <a:tbl>
              <a:tblPr bandRow="1" firstRow="1">
                <a:noFill/>
                <a:tableStyleId>{7F775589-4AF9-4F25-9D1F-5438786ADB24}</a:tableStyleId>
              </a:tblPr>
              <a:tblGrid>
                <a:gridCol w="621800"/>
              </a:tblGrid>
              <a:tr h="370850">
                <a:tc>
                  <a:txBody>
                    <a:bodyPr/>
                    <a:lstStyle/>
                    <a:p>
                      <a:pPr indent="0" lvl="0" marL="0" marR="0" rtl="0" algn="ctr">
                        <a:lnSpc>
                          <a:spcPct val="100000"/>
                        </a:lnSpc>
                        <a:spcBef>
                          <a:spcPts val="0"/>
                        </a:spcBef>
                        <a:spcAft>
                          <a:spcPts val="0"/>
                        </a:spcAft>
                        <a:buNone/>
                      </a:pPr>
                      <a:r>
                        <a:rPr lang="en-US" sz="1800" u="none" cap="none" strike="noStrike"/>
                        <a:t>AL</a:t>
                      </a:r>
                      <a:endParaRPr/>
                    </a:p>
                  </a:txBody>
                  <a:tcPr marT="45725" marB="45725" marR="91450" marL="91450"/>
                </a:tc>
              </a:tr>
            </a:tbl>
          </a:graphicData>
        </a:graphic>
      </p:graphicFrame>
      <p:cxnSp>
        <p:nvCxnSpPr>
          <p:cNvPr id="124" name="Google Shape;124;p24"/>
          <p:cNvCxnSpPr/>
          <p:nvPr/>
        </p:nvCxnSpPr>
        <p:spPr>
          <a:xfrm rot="-5400000">
            <a:off x="4442111" y="2657720"/>
            <a:ext cx="1703100" cy="210300"/>
          </a:xfrm>
          <a:prstGeom prst="curvedConnector3">
            <a:avLst>
              <a:gd fmla="val 0" name="adj1"/>
            </a:avLst>
          </a:prstGeom>
          <a:noFill/>
          <a:ln cap="flat" cmpd="sng" w="25400">
            <a:solidFill>
              <a:schemeClr val="dk1"/>
            </a:solidFill>
            <a:prstDash val="solid"/>
            <a:round/>
            <a:headEnd len="sm" w="sm" type="none"/>
            <a:tailEnd len="med" w="med" type="triangle"/>
          </a:ln>
        </p:spPr>
      </p:cxnSp>
      <p:cxnSp>
        <p:nvCxnSpPr>
          <p:cNvPr id="125" name="Google Shape;125;p24"/>
          <p:cNvCxnSpPr/>
          <p:nvPr/>
        </p:nvCxnSpPr>
        <p:spPr>
          <a:xfrm>
            <a:off x="4149074" y="2749080"/>
            <a:ext cx="728400" cy="679800"/>
          </a:xfrm>
          <a:prstGeom prst="curvedConnector2">
            <a:avLst/>
          </a:prstGeom>
          <a:noFill/>
          <a:ln cap="flat" cmpd="sng" w="25400">
            <a:solidFill>
              <a:schemeClr val="dk1"/>
            </a:solidFill>
            <a:prstDash val="lgDash"/>
            <a:round/>
            <a:headEnd len="sm" w="sm" type="none"/>
            <a:tailEnd len="med" w="med" type="triangle"/>
          </a:ln>
        </p:spPr>
      </p:cxnSp>
      <p:pic>
        <p:nvPicPr>
          <p:cNvPr id="126" name="Google Shape;126;p24"/>
          <p:cNvPicPr preferRelativeResize="0"/>
          <p:nvPr/>
        </p:nvPicPr>
        <p:blipFill rotWithShape="1">
          <a:blip r:embed="rId3">
            <a:alphaModFix/>
          </a:blip>
          <a:srcRect b="0" l="0" r="0" t="0"/>
          <a:stretch/>
        </p:blipFill>
        <p:spPr>
          <a:xfrm>
            <a:off x="9642559" y="2031824"/>
            <a:ext cx="1193378" cy="1018432"/>
          </a:xfrm>
          <a:prstGeom prst="rect">
            <a:avLst/>
          </a:prstGeom>
          <a:noFill/>
          <a:ln>
            <a:noFill/>
          </a:ln>
        </p:spPr>
      </p:pic>
      <p:cxnSp>
        <p:nvCxnSpPr>
          <p:cNvPr id="127" name="Google Shape;127;p24"/>
          <p:cNvCxnSpPr/>
          <p:nvPr/>
        </p:nvCxnSpPr>
        <p:spPr>
          <a:xfrm flipH="1" rot="10800000">
            <a:off x="2195299" y="3799898"/>
            <a:ext cx="2682300" cy="993600"/>
          </a:xfrm>
          <a:prstGeom prst="curvedConnector2">
            <a:avLst/>
          </a:prstGeom>
          <a:noFill/>
          <a:ln cap="flat" cmpd="sng" w="25400">
            <a:solidFill>
              <a:schemeClr val="dk1"/>
            </a:solidFill>
            <a:prstDash val="lgDash"/>
            <a:round/>
            <a:headEnd len="sm" w="sm" type="none"/>
            <a:tailEnd len="med" w="med" type="triangle"/>
          </a:ln>
        </p:spPr>
      </p:cxnSp>
      <p:graphicFrame>
        <p:nvGraphicFramePr>
          <p:cNvPr id="128" name="Google Shape;128;p24"/>
          <p:cNvGraphicFramePr/>
          <p:nvPr/>
        </p:nvGraphicFramePr>
        <p:xfrm>
          <a:off x="8964396" y="273859"/>
          <a:ext cx="3000000" cy="3000000"/>
        </p:xfrm>
        <a:graphic>
          <a:graphicData uri="http://schemas.openxmlformats.org/drawingml/2006/table">
            <a:tbl>
              <a:tblPr bandRow="1" firstRow="1">
                <a:noFill/>
                <a:tableStyleId>{7F775589-4AF9-4F25-9D1F-5438786ADB24}</a:tableStyleId>
              </a:tblPr>
              <a:tblGrid>
                <a:gridCol w="2398550"/>
              </a:tblGrid>
              <a:tr h="370850">
                <a:tc>
                  <a:txBody>
                    <a:bodyPr/>
                    <a:lstStyle/>
                    <a:p>
                      <a:pPr indent="0" lvl="0" marL="0" marR="0" rtl="0" algn="ctr">
                        <a:lnSpc>
                          <a:spcPct val="100000"/>
                        </a:lnSpc>
                        <a:spcBef>
                          <a:spcPts val="0"/>
                        </a:spcBef>
                        <a:spcAft>
                          <a:spcPts val="0"/>
                        </a:spcAft>
                        <a:buNone/>
                      </a:pPr>
                      <a:r>
                        <a:rPr lang="en-US" sz="1800" u="none" cap="none" strike="noStrike"/>
                        <a:t>Algorithm, Application Logic, Rulesets </a:t>
                      </a:r>
                      <a:endParaRPr/>
                    </a:p>
                  </a:txBody>
                  <a:tcPr marT="45725" marB="45725" marR="91450" marL="91450"/>
                </a:tc>
              </a:tr>
            </a:tbl>
          </a:graphicData>
        </a:graphic>
      </p:graphicFrame>
      <p:sp>
        <p:nvSpPr>
          <p:cNvPr id="129" name="Google Shape;129;p24"/>
          <p:cNvSpPr txBox="1"/>
          <p:nvPr/>
        </p:nvSpPr>
        <p:spPr>
          <a:xfrm>
            <a:off x="10976458" y="2689263"/>
            <a:ext cx="941283"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KPI # 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graphicFrame>
        <p:nvGraphicFramePr>
          <p:cNvPr id="134" name="Google Shape;134;p25"/>
          <p:cNvGraphicFramePr/>
          <p:nvPr/>
        </p:nvGraphicFramePr>
        <p:xfrm>
          <a:off x="2311869" y="762761"/>
          <a:ext cx="3000000" cy="3000000"/>
        </p:xfrm>
        <a:graphic>
          <a:graphicData uri="http://schemas.openxmlformats.org/drawingml/2006/table">
            <a:tbl>
              <a:tblPr bandRow="1" firstRow="1">
                <a:noFill/>
                <a:tableStyleId>{9A855BB8-0D78-459D-AA89-8AF64D7892A3}</a:tableStyleId>
              </a:tblPr>
              <a:tblGrid>
                <a:gridCol w="1935750"/>
              </a:tblGrid>
              <a:tr h="3312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Supply</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Purchase Order #</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Trailer ID</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Source of Shipment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Dest. of Shipment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ETA to Dest.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Supply TS</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Weather</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Traffic</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135" name="Google Shape;135;p25"/>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Decision Tree – KPI # 1</a:t>
            </a:r>
            <a:endParaRPr/>
          </a:p>
        </p:txBody>
      </p:sp>
      <p:graphicFrame>
        <p:nvGraphicFramePr>
          <p:cNvPr id="136" name="Google Shape;136;p25"/>
          <p:cNvGraphicFramePr/>
          <p:nvPr/>
        </p:nvGraphicFramePr>
        <p:xfrm>
          <a:off x="9115552" y="3294380"/>
          <a:ext cx="3000000" cy="3000000"/>
        </p:xfrm>
        <a:graphic>
          <a:graphicData uri="http://schemas.openxmlformats.org/drawingml/2006/table">
            <a:tbl>
              <a:tblPr bandRow="1" firstRow="1">
                <a:noFill/>
                <a:tableStyleId>{9A855BB8-0D78-459D-AA89-8AF64D7892A3}</a:tableStyleId>
              </a:tblPr>
              <a:tblGrid>
                <a:gridCol w="2247400"/>
              </a:tblGrid>
              <a:tr h="511725">
                <a:tc>
                  <a:txBody>
                    <a:bodyPr/>
                    <a:lstStyle/>
                    <a:p>
                      <a:pPr indent="0" lvl="0" marL="0" marR="0" rtl="0" algn="ctr">
                        <a:lnSpc>
                          <a:spcPct val="100000"/>
                        </a:lnSpc>
                        <a:spcBef>
                          <a:spcPts val="0"/>
                        </a:spcBef>
                        <a:spcAft>
                          <a:spcPts val="0"/>
                        </a:spcAft>
                        <a:buNone/>
                      </a:pPr>
                      <a:r>
                        <a:rPr lang="en-US" sz="1800" u="none" cap="none" strike="noStrike"/>
                        <a:t>Health Status</a:t>
                      </a:r>
                      <a:endParaRPr/>
                    </a:p>
                    <a:p>
                      <a:pPr indent="0" lvl="0" marL="0" marR="0" rtl="0" algn="ctr">
                        <a:lnSpc>
                          <a:spcPct val="100000"/>
                        </a:lnSpc>
                        <a:spcBef>
                          <a:spcPts val="0"/>
                        </a:spcBef>
                        <a:spcAft>
                          <a:spcPts val="0"/>
                        </a:spcAft>
                        <a:buClr>
                          <a:srgbClr val="000000"/>
                        </a:buClr>
                        <a:buSzPts val="1800"/>
                        <a:buFont typeface="Arial"/>
                        <a:buNone/>
                      </a:pPr>
                      <a:r>
                        <a:rPr b="0" lang="en-US" sz="1800" u="none" cap="none" strike="noStrike">
                          <a:solidFill>
                            <a:schemeClr val="lt1"/>
                          </a:solidFill>
                        </a:rPr>
                        <a:t>(number , 0-100 in %)</a:t>
                      </a:r>
                      <a:r>
                        <a:rPr lang="en-US" sz="1800" u="none" cap="none" strike="noStrike"/>
                        <a:t> </a:t>
                      </a:r>
                      <a:endParaRPr/>
                    </a:p>
                  </a:txBody>
                  <a:tcPr marT="45725" marB="45725" marR="91450" marL="91450"/>
                </a:tc>
              </a:tr>
            </a:tbl>
          </a:graphicData>
        </a:graphic>
      </p:graphicFrame>
      <p:graphicFrame>
        <p:nvGraphicFramePr>
          <p:cNvPr id="137" name="Google Shape;137;p25"/>
          <p:cNvGraphicFramePr/>
          <p:nvPr/>
        </p:nvGraphicFramePr>
        <p:xfrm>
          <a:off x="5398890" y="1591394"/>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Stock DoS</a:t>
                      </a:r>
                      <a:endParaRPr/>
                    </a:p>
                    <a:p>
                      <a:pPr indent="0" lvl="0" marL="0" marR="0" rtl="0" algn="ctr">
                        <a:lnSpc>
                          <a:spcPct val="100000"/>
                        </a:lnSpc>
                        <a:spcBef>
                          <a:spcPts val="0"/>
                        </a:spcBef>
                        <a:spcAft>
                          <a:spcPts val="0"/>
                        </a:spcAft>
                        <a:buClr>
                          <a:srgbClr val="000000"/>
                        </a:buClr>
                        <a:buSzPts val="1600"/>
                        <a:buFont typeface="Arial"/>
                        <a:buNone/>
                      </a:pPr>
                      <a:r>
                        <a:rPr b="0" i="0" lang="en-US" sz="1800" u="none" cap="none" strike="noStrike">
                          <a:solidFill>
                            <a:schemeClr val="lt1"/>
                          </a:solidFill>
                          <a:latin typeface="Calibri"/>
                          <a:ea typeface="Calibri"/>
                          <a:cs typeface="Calibri"/>
                          <a:sym typeface="Calibri"/>
                        </a:rPr>
                        <a:t>(number, in Days)</a:t>
                      </a:r>
                      <a:endParaRPr/>
                    </a:p>
                  </a:txBody>
                  <a:tcPr marT="45725" marB="45725" marR="91450" marL="91450"/>
                </a:tc>
              </a:tr>
            </a:tbl>
          </a:graphicData>
        </a:graphic>
      </p:graphicFrame>
      <p:graphicFrame>
        <p:nvGraphicFramePr>
          <p:cNvPr id="138" name="Google Shape;138;p25"/>
          <p:cNvGraphicFramePr/>
          <p:nvPr/>
        </p:nvGraphicFramePr>
        <p:xfrm>
          <a:off x="7972485" y="3429000"/>
          <a:ext cx="3000000" cy="3000000"/>
        </p:xfrm>
        <a:graphic>
          <a:graphicData uri="http://schemas.openxmlformats.org/drawingml/2006/table">
            <a:tbl>
              <a:tblPr bandRow="1" firstRow="1">
                <a:noFill/>
                <a:tableStyleId>{7F775589-4AF9-4F25-9D1F-5438786ADB24}</a:tableStyleId>
              </a:tblPr>
              <a:tblGrid>
                <a:gridCol w="621800"/>
              </a:tblGrid>
              <a:tr h="370850">
                <a:tc>
                  <a:txBody>
                    <a:bodyPr/>
                    <a:lstStyle/>
                    <a:p>
                      <a:pPr indent="0" lvl="0" marL="0" marR="0" rtl="0" algn="ctr">
                        <a:lnSpc>
                          <a:spcPct val="100000"/>
                        </a:lnSpc>
                        <a:spcBef>
                          <a:spcPts val="0"/>
                        </a:spcBef>
                        <a:spcAft>
                          <a:spcPts val="0"/>
                        </a:spcAft>
                        <a:buNone/>
                      </a:pPr>
                      <a:r>
                        <a:rPr lang="en-US" sz="1800" u="none" cap="none" strike="noStrike"/>
                        <a:t>AL</a:t>
                      </a:r>
                      <a:endParaRPr/>
                    </a:p>
                  </a:txBody>
                  <a:tcPr marT="45725" marB="45725" marR="91450" marL="91450"/>
                </a:tc>
              </a:tr>
            </a:tbl>
          </a:graphicData>
        </a:graphic>
      </p:graphicFrame>
      <p:graphicFrame>
        <p:nvGraphicFramePr>
          <p:cNvPr id="139" name="Google Shape;139;p25"/>
          <p:cNvGraphicFramePr/>
          <p:nvPr/>
        </p:nvGraphicFramePr>
        <p:xfrm>
          <a:off x="5398890" y="3429000"/>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First Receipt DoS</a:t>
                      </a:r>
                      <a:endParaRPr/>
                    </a:p>
                    <a:p>
                      <a:pPr indent="0" lvl="0" marL="0" marR="0" rtl="0" algn="ctr">
                        <a:lnSpc>
                          <a:spcPct val="100000"/>
                        </a:lnSpc>
                        <a:spcBef>
                          <a:spcPts val="0"/>
                        </a:spcBef>
                        <a:spcAft>
                          <a:spcPts val="0"/>
                        </a:spcAft>
                        <a:buClr>
                          <a:srgbClr val="000000"/>
                        </a:buClr>
                        <a:buSzPts val="1600"/>
                        <a:buFont typeface="Arial"/>
                        <a:buNone/>
                      </a:pPr>
                      <a:r>
                        <a:rPr b="0" i="0" lang="en-US" sz="1800" u="none" cap="none" strike="noStrike">
                          <a:solidFill>
                            <a:schemeClr val="lt1"/>
                          </a:solidFill>
                          <a:latin typeface="Calibri"/>
                          <a:ea typeface="Calibri"/>
                          <a:cs typeface="Calibri"/>
                          <a:sym typeface="Calibri"/>
                        </a:rPr>
                        <a:t>(number, in Days)</a:t>
                      </a:r>
                      <a:endParaRPr/>
                    </a:p>
                  </a:txBody>
                  <a:tcPr marT="45725" marB="45725" marR="91450" marL="91450"/>
                </a:tc>
              </a:tr>
            </a:tbl>
          </a:graphicData>
        </a:graphic>
      </p:graphicFrame>
      <p:graphicFrame>
        <p:nvGraphicFramePr>
          <p:cNvPr id="140" name="Google Shape;140;p25"/>
          <p:cNvGraphicFramePr/>
          <p:nvPr/>
        </p:nvGraphicFramePr>
        <p:xfrm>
          <a:off x="5398890" y="4946566"/>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Exception</a:t>
                      </a:r>
                      <a:endParaRPr/>
                    </a:p>
                  </a:txBody>
                  <a:tcPr marT="45725" marB="45725" marR="91450" marL="91450"/>
                </a:tc>
              </a:tr>
            </a:tbl>
          </a:graphicData>
        </a:graphic>
      </p:graphicFrame>
      <p:cxnSp>
        <p:nvCxnSpPr>
          <p:cNvPr id="141" name="Google Shape;141;p25"/>
          <p:cNvCxnSpPr/>
          <p:nvPr/>
        </p:nvCxnSpPr>
        <p:spPr>
          <a:xfrm rot="-5400000">
            <a:off x="7215859" y="4035311"/>
            <a:ext cx="1302900" cy="832200"/>
          </a:xfrm>
          <a:prstGeom prst="curvedConnector3">
            <a:avLst>
              <a:gd fmla="val 1345" name="adj1"/>
            </a:avLst>
          </a:prstGeom>
          <a:noFill/>
          <a:ln cap="flat" cmpd="sng" w="25400">
            <a:solidFill>
              <a:schemeClr val="dk1"/>
            </a:solidFill>
            <a:prstDash val="lgDash"/>
            <a:round/>
            <a:headEnd len="sm" w="sm" type="none"/>
            <a:tailEnd len="med" w="med" type="triangle"/>
          </a:ln>
        </p:spPr>
      </p:cxnSp>
      <p:cxnSp>
        <p:nvCxnSpPr>
          <p:cNvPr id="142" name="Google Shape;142;p25"/>
          <p:cNvCxnSpPr/>
          <p:nvPr/>
        </p:nvCxnSpPr>
        <p:spPr>
          <a:xfrm flipH="1" rot="10800000">
            <a:off x="7451210" y="3614340"/>
            <a:ext cx="521400" cy="134700"/>
          </a:xfrm>
          <a:prstGeom prst="curvedConnector3">
            <a:avLst>
              <a:gd fmla="val 49988" name="adj1"/>
            </a:avLst>
          </a:prstGeom>
          <a:noFill/>
          <a:ln cap="flat" cmpd="sng" w="25400">
            <a:solidFill>
              <a:schemeClr val="dk1"/>
            </a:solidFill>
            <a:prstDash val="lgDash"/>
            <a:round/>
            <a:headEnd len="sm" w="sm" type="none"/>
            <a:tailEnd len="med" w="med" type="triangle"/>
          </a:ln>
        </p:spPr>
      </p:cxnSp>
      <p:cxnSp>
        <p:nvCxnSpPr>
          <p:cNvPr id="143" name="Google Shape;143;p25"/>
          <p:cNvCxnSpPr/>
          <p:nvPr/>
        </p:nvCxnSpPr>
        <p:spPr>
          <a:xfrm flipH="1" rot="-5400000">
            <a:off x="7108460" y="2254184"/>
            <a:ext cx="1517700" cy="832200"/>
          </a:xfrm>
          <a:prstGeom prst="curvedConnector2">
            <a:avLst/>
          </a:prstGeom>
          <a:noFill/>
          <a:ln cap="flat" cmpd="sng" w="25400">
            <a:solidFill>
              <a:schemeClr val="dk1"/>
            </a:solidFill>
            <a:prstDash val="lgDash"/>
            <a:round/>
            <a:headEnd len="sm" w="sm" type="none"/>
            <a:tailEnd len="med" w="med" type="triangle"/>
          </a:ln>
        </p:spPr>
      </p:cxnSp>
      <p:cxnSp>
        <p:nvCxnSpPr>
          <p:cNvPr id="144" name="Google Shape;144;p25"/>
          <p:cNvCxnSpPr/>
          <p:nvPr/>
        </p:nvCxnSpPr>
        <p:spPr>
          <a:xfrm>
            <a:off x="8594277" y="3614420"/>
            <a:ext cx="521400" cy="67200"/>
          </a:xfrm>
          <a:prstGeom prst="curvedConnector3">
            <a:avLst>
              <a:gd fmla="val 49988" name="adj1"/>
            </a:avLst>
          </a:prstGeom>
          <a:noFill/>
          <a:ln cap="flat" cmpd="sng" w="25400">
            <a:solidFill>
              <a:schemeClr val="dk1"/>
            </a:solidFill>
            <a:prstDash val="solid"/>
            <a:round/>
            <a:headEnd len="sm" w="sm" type="none"/>
            <a:tailEnd len="med" w="med" type="triangle"/>
          </a:ln>
        </p:spPr>
      </p:cxnSp>
      <p:graphicFrame>
        <p:nvGraphicFramePr>
          <p:cNvPr id="145" name="Google Shape;145;p25"/>
          <p:cNvGraphicFramePr/>
          <p:nvPr/>
        </p:nvGraphicFramePr>
        <p:xfrm>
          <a:off x="165740" y="3648075"/>
          <a:ext cx="3000000" cy="3000000"/>
        </p:xfrm>
        <a:graphic>
          <a:graphicData uri="http://schemas.openxmlformats.org/drawingml/2006/table">
            <a:tbl>
              <a:tblPr bandRow="1" firstRow="1">
                <a:noFill/>
                <a:tableStyleId>{9A855BB8-0D78-459D-AA89-8AF64D7892A3}</a:tableStyleId>
              </a:tblPr>
              <a:tblGrid>
                <a:gridCol w="192597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Safety Stock</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Safety Time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146" name="Google Shape;146;p25"/>
          <p:cNvGraphicFramePr/>
          <p:nvPr/>
        </p:nvGraphicFramePr>
        <p:xfrm>
          <a:off x="4566719" y="3429000"/>
          <a:ext cx="3000000" cy="3000000"/>
        </p:xfrm>
        <a:graphic>
          <a:graphicData uri="http://schemas.openxmlformats.org/drawingml/2006/table">
            <a:tbl>
              <a:tblPr bandRow="1" firstRow="1">
                <a:noFill/>
                <a:tableStyleId>{7F775589-4AF9-4F25-9D1F-5438786ADB24}</a:tableStyleId>
              </a:tblPr>
              <a:tblGrid>
                <a:gridCol w="621800"/>
              </a:tblGrid>
              <a:tr h="370850">
                <a:tc>
                  <a:txBody>
                    <a:bodyPr/>
                    <a:lstStyle/>
                    <a:p>
                      <a:pPr indent="0" lvl="0" marL="0" marR="0" rtl="0" algn="ctr">
                        <a:lnSpc>
                          <a:spcPct val="100000"/>
                        </a:lnSpc>
                        <a:spcBef>
                          <a:spcPts val="0"/>
                        </a:spcBef>
                        <a:spcAft>
                          <a:spcPts val="0"/>
                        </a:spcAft>
                        <a:buNone/>
                      </a:pPr>
                      <a:r>
                        <a:rPr lang="en-US" sz="1800" u="none" cap="none" strike="noStrike"/>
                        <a:t>AL</a:t>
                      </a:r>
                      <a:endParaRPr/>
                    </a:p>
                  </a:txBody>
                  <a:tcPr marT="45725" marB="45725" marR="91450" marL="91450"/>
                </a:tc>
              </a:tr>
            </a:tbl>
          </a:graphicData>
        </a:graphic>
      </p:graphicFrame>
      <p:cxnSp>
        <p:nvCxnSpPr>
          <p:cNvPr id="147" name="Google Shape;147;p25"/>
          <p:cNvCxnSpPr/>
          <p:nvPr/>
        </p:nvCxnSpPr>
        <p:spPr>
          <a:xfrm>
            <a:off x="5188511" y="3614420"/>
            <a:ext cx="210300" cy="134700"/>
          </a:xfrm>
          <a:prstGeom prst="curvedConnector3">
            <a:avLst>
              <a:gd fmla="val 50019" name="adj1"/>
            </a:avLst>
          </a:prstGeom>
          <a:noFill/>
          <a:ln cap="flat" cmpd="sng" w="25400">
            <a:solidFill>
              <a:schemeClr val="dk1"/>
            </a:solidFill>
            <a:prstDash val="solid"/>
            <a:round/>
            <a:headEnd len="sm" w="sm" type="none"/>
            <a:tailEnd len="med" w="med" type="triangle"/>
          </a:ln>
        </p:spPr>
      </p:cxnSp>
      <p:cxnSp>
        <p:nvCxnSpPr>
          <p:cNvPr id="148" name="Google Shape;148;p25"/>
          <p:cNvCxnSpPr/>
          <p:nvPr/>
        </p:nvCxnSpPr>
        <p:spPr>
          <a:xfrm flipH="1" rot="-5400000">
            <a:off x="4215969" y="2767426"/>
            <a:ext cx="666000" cy="657000"/>
          </a:xfrm>
          <a:prstGeom prst="curvedConnector3">
            <a:avLst>
              <a:gd fmla="val -3626" name="adj1"/>
            </a:avLst>
          </a:prstGeom>
          <a:noFill/>
          <a:ln cap="flat" cmpd="sng" w="25400">
            <a:solidFill>
              <a:schemeClr val="dk1"/>
            </a:solidFill>
            <a:prstDash val="lgDash"/>
            <a:round/>
            <a:headEnd len="sm" w="sm" type="none"/>
            <a:tailEnd len="med" w="med" type="triangle"/>
          </a:ln>
        </p:spPr>
      </p:cxnSp>
      <p:pic>
        <p:nvPicPr>
          <p:cNvPr id="149" name="Google Shape;149;p25"/>
          <p:cNvPicPr preferRelativeResize="0"/>
          <p:nvPr/>
        </p:nvPicPr>
        <p:blipFill rotWithShape="1">
          <a:blip r:embed="rId3">
            <a:alphaModFix/>
          </a:blip>
          <a:srcRect b="0" l="0" r="0" t="0"/>
          <a:stretch/>
        </p:blipFill>
        <p:spPr>
          <a:xfrm>
            <a:off x="9642559" y="2031824"/>
            <a:ext cx="1193378" cy="1018432"/>
          </a:xfrm>
          <a:prstGeom prst="rect">
            <a:avLst/>
          </a:prstGeom>
          <a:noFill/>
          <a:ln>
            <a:noFill/>
          </a:ln>
        </p:spPr>
      </p:pic>
      <p:cxnSp>
        <p:nvCxnSpPr>
          <p:cNvPr id="150" name="Google Shape;150;p25"/>
          <p:cNvCxnSpPr/>
          <p:nvPr/>
        </p:nvCxnSpPr>
        <p:spPr>
          <a:xfrm flipH="1" rot="10800000">
            <a:off x="2101492" y="3799912"/>
            <a:ext cx="2776200" cy="2071500"/>
          </a:xfrm>
          <a:prstGeom prst="curvedConnector2">
            <a:avLst/>
          </a:prstGeom>
          <a:noFill/>
          <a:ln cap="flat" cmpd="sng" w="25400">
            <a:solidFill>
              <a:schemeClr val="dk1"/>
            </a:solidFill>
            <a:prstDash val="lgDash"/>
            <a:round/>
            <a:headEnd len="sm" w="sm" type="none"/>
            <a:tailEnd len="med" w="med" type="triangle"/>
          </a:ln>
        </p:spPr>
      </p:cxnSp>
      <p:graphicFrame>
        <p:nvGraphicFramePr>
          <p:cNvPr id="151" name="Google Shape;151;p25"/>
          <p:cNvGraphicFramePr/>
          <p:nvPr/>
        </p:nvGraphicFramePr>
        <p:xfrm>
          <a:off x="8964396" y="273859"/>
          <a:ext cx="3000000" cy="3000000"/>
        </p:xfrm>
        <a:graphic>
          <a:graphicData uri="http://schemas.openxmlformats.org/drawingml/2006/table">
            <a:tbl>
              <a:tblPr bandRow="1" firstRow="1">
                <a:noFill/>
                <a:tableStyleId>{7F775589-4AF9-4F25-9D1F-5438786ADB24}</a:tableStyleId>
              </a:tblPr>
              <a:tblGrid>
                <a:gridCol w="2398550"/>
              </a:tblGrid>
              <a:tr h="370850">
                <a:tc>
                  <a:txBody>
                    <a:bodyPr/>
                    <a:lstStyle/>
                    <a:p>
                      <a:pPr indent="0" lvl="0" marL="0" marR="0" rtl="0" algn="ctr">
                        <a:lnSpc>
                          <a:spcPct val="100000"/>
                        </a:lnSpc>
                        <a:spcBef>
                          <a:spcPts val="0"/>
                        </a:spcBef>
                        <a:spcAft>
                          <a:spcPts val="0"/>
                        </a:spcAft>
                        <a:buNone/>
                      </a:pPr>
                      <a:r>
                        <a:rPr lang="en-US" sz="1800" u="none" cap="none" strike="noStrike"/>
                        <a:t>Algorithm, Application Logic, Rulesets </a:t>
                      </a:r>
                      <a:endParaRPr/>
                    </a:p>
                  </a:txBody>
                  <a:tcPr marT="45725" marB="45725" marR="91450" marL="91450"/>
                </a:tc>
              </a:tr>
            </a:tbl>
          </a:graphicData>
        </a:graphic>
      </p:graphicFrame>
      <p:sp>
        <p:nvSpPr>
          <p:cNvPr id="152" name="Google Shape;152;p25"/>
          <p:cNvSpPr txBox="1"/>
          <p:nvPr/>
        </p:nvSpPr>
        <p:spPr>
          <a:xfrm>
            <a:off x="10976458" y="2689263"/>
            <a:ext cx="941283"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KPI # 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graphicFrame>
        <p:nvGraphicFramePr>
          <p:cNvPr id="157" name="Google Shape;157;p26"/>
          <p:cNvGraphicFramePr/>
          <p:nvPr/>
        </p:nvGraphicFramePr>
        <p:xfrm>
          <a:off x="2311869" y="762761"/>
          <a:ext cx="3000000" cy="3000000"/>
        </p:xfrm>
        <a:graphic>
          <a:graphicData uri="http://schemas.openxmlformats.org/drawingml/2006/table">
            <a:tbl>
              <a:tblPr bandRow="1" firstRow="1">
                <a:noFill/>
                <a:tableStyleId>{9A855BB8-0D78-459D-AA89-8AF64D7892A3}</a:tableStyleId>
              </a:tblPr>
              <a:tblGrid>
                <a:gridCol w="1935750"/>
              </a:tblGrid>
              <a:tr h="3312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Supply</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Purchase Order #</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Trailer ID</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Source of Shipment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Dest. of Shipment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ETA to Dest.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Supply TS</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Weather</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Traffic</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158" name="Google Shape;158;p26"/>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Decision Tree – KPI # 1</a:t>
            </a:r>
            <a:endParaRPr/>
          </a:p>
        </p:txBody>
      </p:sp>
      <p:graphicFrame>
        <p:nvGraphicFramePr>
          <p:cNvPr id="159" name="Google Shape;159;p26"/>
          <p:cNvGraphicFramePr/>
          <p:nvPr/>
        </p:nvGraphicFramePr>
        <p:xfrm>
          <a:off x="9115552" y="3294380"/>
          <a:ext cx="3000000" cy="3000000"/>
        </p:xfrm>
        <a:graphic>
          <a:graphicData uri="http://schemas.openxmlformats.org/drawingml/2006/table">
            <a:tbl>
              <a:tblPr bandRow="1" firstRow="1">
                <a:noFill/>
                <a:tableStyleId>{9A855BB8-0D78-459D-AA89-8AF64D7892A3}</a:tableStyleId>
              </a:tblPr>
              <a:tblGrid>
                <a:gridCol w="2247400"/>
              </a:tblGrid>
              <a:tr h="511725">
                <a:tc>
                  <a:txBody>
                    <a:bodyPr/>
                    <a:lstStyle/>
                    <a:p>
                      <a:pPr indent="0" lvl="0" marL="0" marR="0" rtl="0" algn="ctr">
                        <a:lnSpc>
                          <a:spcPct val="100000"/>
                        </a:lnSpc>
                        <a:spcBef>
                          <a:spcPts val="0"/>
                        </a:spcBef>
                        <a:spcAft>
                          <a:spcPts val="0"/>
                        </a:spcAft>
                        <a:buNone/>
                      </a:pPr>
                      <a:r>
                        <a:rPr lang="en-US" sz="1800" u="none" cap="none" strike="noStrike"/>
                        <a:t>Health Status</a:t>
                      </a:r>
                      <a:endParaRPr/>
                    </a:p>
                    <a:p>
                      <a:pPr indent="0" lvl="0" marL="0" marR="0" rtl="0" algn="ctr">
                        <a:lnSpc>
                          <a:spcPct val="100000"/>
                        </a:lnSpc>
                        <a:spcBef>
                          <a:spcPts val="0"/>
                        </a:spcBef>
                        <a:spcAft>
                          <a:spcPts val="0"/>
                        </a:spcAft>
                        <a:buClr>
                          <a:srgbClr val="000000"/>
                        </a:buClr>
                        <a:buSzPts val="1800"/>
                        <a:buFont typeface="Arial"/>
                        <a:buNone/>
                      </a:pPr>
                      <a:r>
                        <a:rPr b="0" lang="en-US" sz="1800" u="none" cap="none" strike="noStrike">
                          <a:solidFill>
                            <a:schemeClr val="lt1"/>
                          </a:solidFill>
                        </a:rPr>
                        <a:t>(number , 0-100 in %)</a:t>
                      </a:r>
                      <a:r>
                        <a:rPr lang="en-US" sz="1800" u="none" cap="none" strike="noStrike"/>
                        <a:t> </a:t>
                      </a:r>
                      <a:endParaRPr/>
                    </a:p>
                  </a:txBody>
                  <a:tcPr marT="45725" marB="45725" marR="91450" marL="91450"/>
                </a:tc>
              </a:tr>
            </a:tbl>
          </a:graphicData>
        </a:graphic>
      </p:graphicFrame>
      <p:graphicFrame>
        <p:nvGraphicFramePr>
          <p:cNvPr id="160" name="Google Shape;160;p26"/>
          <p:cNvGraphicFramePr/>
          <p:nvPr/>
        </p:nvGraphicFramePr>
        <p:xfrm>
          <a:off x="5398890" y="1591394"/>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Stock DoS</a:t>
                      </a:r>
                      <a:endParaRPr/>
                    </a:p>
                    <a:p>
                      <a:pPr indent="0" lvl="0" marL="0" marR="0" rtl="0" algn="ctr">
                        <a:lnSpc>
                          <a:spcPct val="100000"/>
                        </a:lnSpc>
                        <a:spcBef>
                          <a:spcPts val="0"/>
                        </a:spcBef>
                        <a:spcAft>
                          <a:spcPts val="0"/>
                        </a:spcAft>
                        <a:buClr>
                          <a:srgbClr val="000000"/>
                        </a:buClr>
                        <a:buSzPts val="1600"/>
                        <a:buFont typeface="Arial"/>
                        <a:buNone/>
                      </a:pPr>
                      <a:r>
                        <a:rPr b="0" i="0" lang="en-US" sz="1800" u="none" cap="none" strike="noStrike">
                          <a:solidFill>
                            <a:schemeClr val="lt1"/>
                          </a:solidFill>
                          <a:latin typeface="Calibri"/>
                          <a:ea typeface="Calibri"/>
                          <a:cs typeface="Calibri"/>
                          <a:sym typeface="Calibri"/>
                        </a:rPr>
                        <a:t>(number, in Days)</a:t>
                      </a:r>
                      <a:endParaRPr/>
                    </a:p>
                  </a:txBody>
                  <a:tcPr marT="45725" marB="45725" marR="91450" marL="91450"/>
                </a:tc>
              </a:tr>
            </a:tbl>
          </a:graphicData>
        </a:graphic>
      </p:graphicFrame>
      <p:graphicFrame>
        <p:nvGraphicFramePr>
          <p:cNvPr id="161" name="Google Shape;161;p26"/>
          <p:cNvGraphicFramePr/>
          <p:nvPr/>
        </p:nvGraphicFramePr>
        <p:xfrm>
          <a:off x="7972485" y="3429000"/>
          <a:ext cx="3000000" cy="3000000"/>
        </p:xfrm>
        <a:graphic>
          <a:graphicData uri="http://schemas.openxmlformats.org/drawingml/2006/table">
            <a:tbl>
              <a:tblPr bandRow="1" firstRow="1">
                <a:noFill/>
                <a:tableStyleId>{7F775589-4AF9-4F25-9D1F-5438786ADB24}</a:tableStyleId>
              </a:tblPr>
              <a:tblGrid>
                <a:gridCol w="621800"/>
              </a:tblGrid>
              <a:tr h="370850">
                <a:tc>
                  <a:txBody>
                    <a:bodyPr/>
                    <a:lstStyle/>
                    <a:p>
                      <a:pPr indent="0" lvl="0" marL="0" marR="0" rtl="0" algn="ctr">
                        <a:lnSpc>
                          <a:spcPct val="100000"/>
                        </a:lnSpc>
                        <a:spcBef>
                          <a:spcPts val="0"/>
                        </a:spcBef>
                        <a:spcAft>
                          <a:spcPts val="0"/>
                        </a:spcAft>
                        <a:buNone/>
                      </a:pPr>
                      <a:r>
                        <a:rPr lang="en-US" sz="1800" u="none" cap="none" strike="noStrike"/>
                        <a:t>AL</a:t>
                      </a:r>
                      <a:endParaRPr/>
                    </a:p>
                  </a:txBody>
                  <a:tcPr marT="45725" marB="45725" marR="91450" marL="91450"/>
                </a:tc>
              </a:tr>
            </a:tbl>
          </a:graphicData>
        </a:graphic>
      </p:graphicFrame>
      <p:graphicFrame>
        <p:nvGraphicFramePr>
          <p:cNvPr id="162" name="Google Shape;162;p26"/>
          <p:cNvGraphicFramePr/>
          <p:nvPr/>
        </p:nvGraphicFramePr>
        <p:xfrm>
          <a:off x="5398890" y="3429000"/>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First Receipt DoS</a:t>
                      </a:r>
                      <a:endParaRPr/>
                    </a:p>
                    <a:p>
                      <a:pPr indent="0" lvl="0" marL="0" marR="0" rtl="0" algn="ctr">
                        <a:lnSpc>
                          <a:spcPct val="100000"/>
                        </a:lnSpc>
                        <a:spcBef>
                          <a:spcPts val="0"/>
                        </a:spcBef>
                        <a:spcAft>
                          <a:spcPts val="0"/>
                        </a:spcAft>
                        <a:buClr>
                          <a:srgbClr val="000000"/>
                        </a:buClr>
                        <a:buSzPts val="1600"/>
                        <a:buFont typeface="Arial"/>
                        <a:buNone/>
                      </a:pPr>
                      <a:r>
                        <a:rPr b="0" i="0" lang="en-US" sz="1800" u="none" cap="none" strike="noStrike">
                          <a:solidFill>
                            <a:schemeClr val="lt1"/>
                          </a:solidFill>
                          <a:latin typeface="Calibri"/>
                          <a:ea typeface="Calibri"/>
                          <a:cs typeface="Calibri"/>
                          <a:sym typeface="Calibri"/>
                        </a:rPr>
                        <a:t>(number, in Days)</a:t>
                      </a:r>
                      <a:endParaRPr/>
                    </a:p>
                  </a:txBody>
                  <a:tcPr marT="45725" marB="45725" marR="91450" marL="91450"/>
                </a:tc>
              </a:tr>
            </a:tbl>
          </a:graphicData>
        </a:graphic>
      </p:graphicFrame>
      <p:graphicFrame>
        <p:nvGraphicFramePr>
          <p:cNvPr id="163" name="Google Shape;163;p26"/>
          <p:cNvGraphicFramePr/>
          <p:nvPr/>
        </p:nvGraphicFramePr>
        <p:xfrm>
          <a:off x="5398890" y="4946566"/>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Exception</a:t>
                      </a:r>
                      <a:endParaRPr/>
                    </a:p>
                  </a:txBody>
                  <a:tcPr marT="45725" marB="45725" marR="91450" marL="91450"/>
                </a:tc>
              </a:tr>
            </a:tbl>
          </a:graphicData>
        </a:graphic>
      </p:graphicFrame>
      <p:cxnSp>
        <p:nvCxnSpPr>
          <p:cNvPr id="164" name="Google Shape;164;p26"/>
          <p:cNvCxnSpPr/>
          <p:nvPr/>
        </p:nvCxnSpPr>
        <p:spPr>
          <a:xfrm rot="-5400000">
            <a:off x="7215859" y="4035311"/>
            <a:ext cx="1302900" cy="832200"/>
          </a:xfrm>
          <a:prstGeom prst="curvedConnector3">
            <a:avLst>
              <a:gd fmla="val 1345" name="adj1"/>
            </a:avLst>
          </a:prstGeom>
          <a:noFill/>
          <a:ln cap="flat" cmpd="sng" w="25400">
            <a:solidFill>
              <a:schemeClr val="dk1"/>
            </a:solidFill>
            <a:prstDash val="lgDash"/>
            <a:round/>
            <a:headEnd len="sm" w="sm" type="none"/>
            <a:tailEnd len="med" w="med" type="triangle"/>
          </a:ln>
        </p:spPr>
      </p:cxnSp>
      <p:cxnSp>
        <p:nvCxnSpPr>
          <p:cNvPr id="165" name="Google Shape;165;p26"/>
          <p:cNvCxnSpPr/>
          <p:nvPr/>
        </p:nvCxnSpPr>
        <p:spPr>
          <a:xfrm flipH="1" rot="10800000">
            <a:off x="7451210" y="3614340"/>
            <a:ext cx="521400" cy="134700"/>
          </a:xfrm>
          <a:prstGeom prst="curvedConnector3">
            <a:avLst>
              <a:gd fmla="val 49988" name="adj1"/>
            </a:avLst>
          </a:prstGeom>
          <a:noFill/>
          <a:ln cap="flat" cmpd="sng" w="25400">
            <a:solidFill>
              <a:schemeClr val="dk1"/>
            </a:solidFill>
            <a:prstDash val="lgDash"/>
            <a:round/>
            <a:headEnd len="sm" w="sm" type="none"/>
            <a:tailEnd len="med" w="med" type="triangle"/>
          </a:ln>
        </p:spPr>
      </p:cxnSp>
      <p:cxnSp>
        <p:nvCxnSpPr>
          <p:cNvPr id="166" name="Google Shape;166;p26"/>
          <p:cNvCxnSpPr/>
          <p:nvPr/>
        </p:nvCxnSpPr>
        <p:spPr>
          <a:xfrm flipH="1" rot="-5400000">
            <a:off x="7108460" y="2254184"/>
            <a:ext cx="1517700" cy="832200"/>
          </a:xfrm>
          <a:prstGeom prst="curvedConnector2">
            <a:avLst/>
          </a:prstGeom>
          <a:noFill/>
          <a:ln cap="flat" cmpd="sng" w="25400">
            <a:solidFill>
              <a:schemeClr val="dk1"/>
            </a:solidFill>
            <a:prstDash val="lgDash"/>
            <a:round/>
            <a:headEnd len="sm" w="sm" type="none"/>
            <a:tailEnd len="med" w="med" type="triangle"/>
          </a:ln>
        </p:spPr>
      </p:cxnSp>
      <p:cxnSp>
        <p:nvCxnSpPr>
          <p:cNvPr id="167" name="Google Shape;167;p26"/>
          <p:cNvCxnSpPr/>
          <p:nvPr/>
        </p:nvCxnSpPr>
        <p:spPr>
          <a:xfrm>
            <a:off x="8594277" y="3614420"/>
            <a:ext cx="521400" cy="67200"/>
          </a:xfrm>
          <a:prstGeom prst="curvedConnector3">
            <a:avLst>
              <a:gd fmla="val 49988" name="adj1"/>
            </a:avLst>
          </a:prstGeom>
          <a:noFill/>
          <a:ln cap="flat" cmpd="sng" w="25400">
            <a:solidFill>
              <a:schemeClr val="dk1"/>
            </a:solidFill>
            <a:prstDash val="solid"/>
            <a:round/>
            <a:headEnd len="sm" w="sm" type="none"/>
            <a:tailEnd len="med" w="med" type="triangle"/>
          </a:ln>
        </p:spPr>
      </p:cxnSp>
      <p:graphicFrame>
        <p:nvGraphicFramePr>
          <p:cNvPr id="168" name="Google Shape;168;p26"/>
          <p:cNvGraphicFramePr/>
          <p:nvPr/>
        </p:nvGraphicFramePr>
        <p:xfrm>
          <a:off x="165740" y="3648075"/>
          <a:ext cx="3000000" cy="3000000"/>
        </p:xfrm>
        <a:graphic>
          <a:graphicData uri="http://schemas.openxmlformats.org/drawingml/2006/table">
            <a:tbl>
              <a:tblPr bandRow="1" firstRow="1">
                <a:noFill/>
                <a:tableStyleId>{9A855BB8-0D78-459D-AA89-8AF64D7892A3}</a:tableStyleId>
              </a:tblPr>
              <a:tblGrid>
                <a:gridCol w="192597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Safety Stock</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Safety Time</a:t>
                      </a:r>
                      <a:endParaRPr sz="1400" u="none" cap="none" strike="noStrike"/>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169" name="Google Shape;169;p26"/>
          <p:cNvGraphicFramePr/>
          <p:nvPr/>
        </p:nvGraphicFramePr>
        <p:xfrm>
          <a:off x="4566719" y="3429000"/>
          <a:ext cx="3000000" cy="3000000"/>
        </p:xfrm>
        <a:graphic>
          <a:graphicData uri="http://schemas.openxmlformats.org/drawingml/2006/table">
            <a:tbl>
              <a:tblPr bandRow="1" firstRow="1">
                <a:noFill/>
                <a:tableStyleId>{7F775589-4AF9-4F25-9D1F-5438786ADB24}</a:tableStyleId>
              </a:tblPr>
              <a:tblGrid>
                <a:gridCol w="621800"/>
              </a:tblGrid>
              <a:tr h="370850">
                <a:tc>
                  <a:txBody>
                    <a:bodyPr/>
                    <a:lstStyle/>
                    <a:p>
                      <a:pPr indent="0" lvl="0" marL="0" marR="0" rtl="0" algn="ctr">
                        <a:lnSpc>
                          <a:spcPct val="100000"/>
                        </a:lnSpc>
                        <a:spcBef>
                          <a:spcPts val="0"/>
                        </a:spcBef>
                        <a:spcAft>
                          <a:spcPts val="0"/>
                        </a:spcAft>
                        <a:buNone/>
                      </a:pPr>
                      <a:r>
                        <a:rPr lang="en-US" sz="1800" u="none" cap="none" strike="noStrike"/>
                        <a:t>AL</a:t>
                      </a:r>
                      <a:endParaRPr/>
                    </a:p>
                  </a:txBody>
                  <a:tcPr marT="45725" marB="45725" marR="91450" marL="91450"/>
                </a:tc>
              </a:tr>
            </a:tbl>
          </a:graphicData>
        </a:graphic>
      </p:graphicFrame>
      <p:cxnSp>
        <p:nvCxnSpPr>
          <p:cNvPr id="170" name="Google Shape;170;p26"/>
          <p:cNvCxnSpPr/>
          <p:nvPr/>
        </p:nvCxnSpPr>
        <p:spPr>
          <a:xfrm flipH="1" rot="-5400000">
            <a:off x="4509611" y="4293320"/>
            <a:ext cx="1568100" cy="210300"/>
          </a:xfrm>
          <a:prstGeom prst="curvedConnector3">
            <a:avLst>
              <a:gd fmla="val 0" name="adj1"/>
            </a:avLst>
          </a:prstGeom>
          <a:noFill/>
          <a:ln cap="flat" cmpd="sng" w="25400">
            <a:solidFill>
              <a:schemeClr val="dk1"/>
            </a:solidFill>
            <a:prstDash val="solid"/>
            <a:round/>
            <a:headEnd len="sm" w="sm" type="none"/>
            <a:tailEnd len="med" w="med" type="triangle"/>
          </a:ln>
        </p:spPr>
      </p:cxnSp>
      <p:cxnSp>
        <p:nvCxnSpPr>
          <p:cNvPr id="171" name="Google Shape;171;p26"/>
          <p:cNvCxnSpPr/>
          <p:nvPr/>
        </p:nvCxnSpPr>
        <p:spPr>
          <a:xfrm flipH="1" rot="-5400000">
            <a:off x="4215969" y="2767426"/>
            <a:ext cx="666000" cy="657000"/>
          </a:xfrm>
          <a:prstGeom prst="curvedConnector3">
            <a:avLst>
              <a:gd fmla="val -3626" name="adj1"/>
            </a:avLst>
          </a:prstGeom>
          <a:noFill/>
          <a:ln cap="flat" cmpd="sng" w="25400">
            <a:solidFill>
              <a:schemeClr val="dk1"/>
            </a:solidFill>
            <a:prstDash val="lgDash"/>
            <a:round/>
            <a:headEnd len="sm" w="sm" type="none"/>
            <a:tailEnd len="med" w="med" type="triangle"/>
          </a:ln>
        </p:spPr>
      </p:cxnSp>
      <p:pic>
        <p:nvPicPr>
          <p:cNvPr id="172" name="Google Shape;172;p26"/>
          <p:cNvPicPr preferRelativeResize="0"/>
          <p:nvPr/>
        </p:nvPicPr>
        <p:blipFill rotWithShape="1">
          <a:blip r:embed="rId3">
            <a:alphaModFix/>
          </a:blip>
          <a:srcRect b="0" l="0" r="0" t="0"/>
          <a:stretch/>
        </p:blipFill>
        <p:spPr>
          <a:xfrm>
            <a:off x="9642559" y="2031824"/>
            <a:ext cx="1193378" cy="1018432"/>
          </a:xfrm>
          <a:prstGeom prst="rect">
            <a:avLst/>
          </a:prstGeom>
          <a:noFill/>
          <a:ln>
            <a:noFill/>
          </a:ln>
        </p:spPr>
      </p:pic>
      <p:cxnSp>
        <p:nvCxnSpPr>
          <p:cNvPr id="173" name="Google Shape;173;p26"/>
          <p:cNvCxnSpPr/>
          <p:nvPr/>
        </p:nvCxnSpPr>
        <p:spPr>
          <a:xfrm flipH="1" rot="10800000">
            <a:off x="2091715" y="3614012"/>
            <a:ext cx="2444100" cy="1195800"/>
          </a:xfrm>
          <a:prstGeom prst="curvedConnector3">
            <a:avLst>
              <a:gd fmla="val 29539" name="adj1"/>
            </a:avLst>
          </a:prstGeom>
          <a:noFill/>
          <a:ln cap="flat" cmpd="sng" w="25400">
            <a:solidFill>
              <a:schemeClr val="dk1"/>
            </a:solidFill>
            <a:prstDash val="lgDash"/>
            <a:round/>
            <a:headEnd len="sm" w="sm" type="none"/>
            <a:tailEnd len="med" w="med" type="triangle"/>
          </a:ln>
        </p:spPr>
      </p:cxnSp>
      <p:graphicFrame>
        <p:nvGraphicFramePr>
          <p:cNvPr id="174" name="Google Shape;174;p26"/>
          <p:cNvGraphicFramePr/>
          <p:nvPr/>
        </p:nvGraphicFramePr>
        <p:xfrm>
          <a:off x="8964396" y="273859"/>
          <a:ext cx="3000000" cy="3000000"/>
        </p:xfrm>
        <a:graphic>
          <a:graphicData uri="http://schemas.openxmlformats.org/drawingml/2006/table">
            <a:tbl>
              <a:tblPr bandRow="1" firstRow="1">
                <a:noFill/>
                <a:tableStyleId>{7F775589-4AF9-4F25-9D1F-5438786ADB24}</a:tableStyleId>
              </a:tblPr>
              <a:tblGrid>
                <a:gridCol w="2398550"/>
              </a:tblGrid>
              <a:tr h="370850">
                <a:tc>
                  <a:txBody>
                    <a:bodyPr/>
                    <a:lstStyle/>
                    <a:p>
                      <a:pPr indent="0" lvl="0" marL="0" marR="0" rtl="0" algn="ctr">
                        <a:lnSpc>
                          <a:spcPct val="100000"/>
                        </a:lnSpc>
                        <a:spcBef>
                          <a:spcPts val="0"/>
                        </a:spcBef>
                        <a:spcAft>
                          <a:spcPts val="0"/>
                        </a:spcAft>
                        <a:buNone/>
                      </a:pPr>
                      <a:r>
                        <a:rPr lang="en-US" sz="1800" u="none" cap="none" strike="noStrike"/>
                        <a:t>Algorithm, Application Logic, Rulesets </a:t>
                      </a:r>
                      <a:endParaRPr/>
                    </a:p>
                  </a:txBody>
                  <a:tcPr marT="45725" marB="45725" marR="91450" marL="91450"/>
                </a:tc>
              </a:tr>
            </a:tbl>
          </a:graphicData>
        </a:graphic>
      </p:graphicFrame>
      <p:graphicFrame>
        <p:nvGraphicFramePr>
          <p:cNvPr id="175" name="Google Shape;175;p26"/>
          <p:cNvGraphicFramePr/>
          <p:nvPr/>
        </p:nvGraphicFramePr>
        <p:xfrm>
          <a:off x="2602932" y="4398440"/>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Demand Date </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MRP Element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Change Qty</a:t>
                      </a:r>
                      <a:endParaRPr sz="1400" u="none" cap="none" strike="noStrike">
                        <a:solidFill>
                          <a:schemeClr val="dk1"/>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Total Qty</a:t>
                      </a:r>
                      <a:endParaRPr sz="1400" u="none" cap="none" strike="noStrike">
                        <a:solidFill>
                          <a:schemeClr val="dk1"/>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cxnSp>
        <p:nvCxnSpPr>
          <p:cNvPr id="176" name="Google Shape;176;p26"/>
          <p:cNvCxnSpPr/>
          <p:nvPr/>
        </p:nvCxnSpPr>
        <p:spPr>
          <a:xfrm rot="-5400000">
            <a:off x="3759314" y="4446080"/>
            <a:ext cx="1764600" cy="471900"/>
          </a:xfrm>
          <a:prstGeom prst="curvedConnector2">
            <a:avLst/>
          </a:prstGeom>
          <a:noFill/>
          <a:ln cap="flat" cmpd="sng" w="25400">
            <a:solidFill>
              <a:schemeClr val="dk1"/>
            </a:solidFill>
            <a:prstDash val="lgDash"/>
            <a:round/>
            <a:headEnd len="sm" w="sm" type="none"/>
            <a:tailEnd len="med" w="med" type="triangle"/>
          </a:ln>
        </p:spPr>
      </p:cxnSp>
      <p:graphicFrame>
        <p:nvGraphicFramePr>
          <p:cNvPr id="177" name="Google Shape;177;p26"/>
          <p:cNvGraphicFramePr/>
          <p:nvPr/>
        </p:nvGraphicFramePr>
        <p:xfrm>
          <a:off x="216947" y="1779529"/>
          <a:ext cx="3000000" cy="3000000"/>
        </p:xfrm>
        <a:graphic>
          <a:graphicData uri="http://schemas.openxmlformats.org/drawingml/2006/table">
            <a:tbl>
              <a:tblPr bandRow="1" firstRow="1">
                <a:noFill/>
                <a:tableStyleId>{9A855BB8-0D78-459D-AA89-8AF64D7892A3}</a:tableStyleId>
              </a:tblPr>
              <a:tblGrid>
                <a:gridCol w="1616250"/>
              </a:tblGrid>
              <a:tr h="273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Exception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Exception ID (PK)</a:t>
                      </a:r>
                      <a:endParaRPr sz="1400" u="none" cap="none" strike="noStrike"/>
                    </a:p>
                  </a:txBody>
                  <a:tcPr marT="45725" marB="45725" marR="91450" marL="91450"/>
                </a:tc>
              </a:tr>
              <a:tr h="20320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Exception Msg</a:t>
                      </a:r>
                      <a:endParaRPr sz="1400" u="none" cap="none" strike="noStrike"/>
                    </a:p>
                  </a:txBody>
                  <a:tcPr marT="45725" marB="45725" marR="91450" marL="91450"/>
                </a:tc>
              </a:tr>
            </a:tbl>
          </a:graphicData>
        </a:graphic>
      </p:graphicFrame>
      <p:cxnSp>
        <p:nvCxnSpPr>
          <p:cNvPr id="178" name="Google Shape;178;p26"/>
          <p:cNvCxnSpPr/>
          <p:nvPr/>
        </p:nvCxnSpPr>
        <p:spPr>
          <a:xfrm>
            <a:off x="1881336" y="2392086"/>
            <a:ext cx="2619000" cy="1098000"/>
          </a:xfrm>
          <a:prstGeom prst="curvedConnector3">
            <a:avLst>
              <a:gd fmla="val 50000" name="adj1"/>
            </a:avLst>
          </a:prstGeom>
          <a:noFill/>
          <a:ln cap="flat" cmpd="sng" w="25400">
            <a:solidFill>
              <a:schemeClr val="dk1"/>
            </a:solidFill>
            <a:prstDash val="lgDash"/>
            <a:round/>
            <a:headEnd len="sm" w="sm" type="none"/>
            <a:tailEnd len="med" w="med" type="triangle"/>
          </a:ln>
        </p:spPr>
      </p:cxnSp>
      <p:sp>
        <p:nvSpPr>
          <p:cNvPr id="179" name="Google Shape;179;p26"/>
          <p:cNvSpPr txBox="1"/>
          <p:nvPr/>
        </p:nvSpPr>
        <p:spPr>
          <a:xfrm>
            <a:off x="10976458" y="2689263"/>
            <a:ext cx="941283"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KPI # 1</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graphicFrame>
        <p:nvGraphicFramePr>
          <p:cNvPr id="184" name="Google Shape;184;p27"/>
          <p:cNvGraphicFramePr/>
          <p:nvPr/>
        </p:nvGraphicFramePr>
        <p:xfrm>
          <a:off x="2311869" y="762761"/>
          <a:ext cx="3000000" cy="3000000"/>
        </p:xfrm>
        <a:graphic>
          <a:graphicData uri="http://schemas.openxmlformats.org/drawingml/2006/table">
            <a:tbl>
              <a:tblPr bandRow="1" firstRow="1">
                <a:noFill/>
                <a:tableStyleId>{9A855BB8-0D78-459D-AA89-8AF64D7892A3}</a:tableStyleId>
              </a:tblPr>
              <a:tblGrid>
                <a:gridCol w="1935750"/>
              </a:tblGrid>
              <a:tr h="3312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Supply</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Purchase Order #</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Trailer ID</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Source of Shipment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Dest. of Shipment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ETA to Dest.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Supply TS</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Weather</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dk1"/>
                          </a:solidFill>
                          <a:latin typeface="Calibri"/>
                          <a:ea typeface="Calibri"/>
                          <a:cs typeface="Calibri"/>
                          <a:sym typeface="Calibri"/>
                        </a:rPr>
                        <a:t>Traffic</a:t>
                      </a:r>
                      <a:endParaRPr b="0" i="0" sz="1600" u="none" cap="none" strike="noStrike">
                        <a:solidFill>
                          <a:schemeClr val="dk1"/>
                        </a:solidFill>
                        <a:latin typeface="Calibri"/>
                        <a:ea typeface="Calibri"/>
                        <a:cs typeface="Calibri"/>
                        <a:sym typeface="Calibri"/>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sp>
        <p:nvSpPr>
          <p:cNvPr id="185" name="Google Shape;185;p27"/>
          <p:cNvSpPr txBox="1"/>
          <p:nvPr>
            <p:ph type="title"/>
          </p:nvPr>
        </p:nvSpPr>
        <p:spPr>
          <a:xfrm>
            <a:off x="411079" y="64754"/>
            <a:ext cx="11369842"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Decision Tree – KPI # 2</a:t>
            </a:r>
            <a:endParaRPr/>
          </a:p>
        </p:txBody>
      </p:sp>
      <p:graphicFrame>
        <p:nvGraphicFramePr>
          <p:cNvPr id="186" name="Google Shape;186;p27"/>
          <p:cNvGraphicFramePr/>
          <p:nvPr/>
        </p:nvGraphicFramePr>
        <p:xfrm>
          <a:off x="9115552" y="3294380"/>
          <a:ext cx="3000000" cy="3000000"/>
        </p:xfrm>
        <a:graphic>
          <a:graphicData uri="http://schemas.openxmlformats.org/drawingml/2006/table">
            <a:tbl>
              <a:tblPr bandRow="1" firstRow="1">
                <a:noFill/>
                <a:tableStyleId>{9A855BB8-0D78-459D-AA89-8AF64D7892A3}</a:tableStyleId>
              </a:tblPr>
              <a:tblGrid>
                <a:gridCol w="2247400"/>
              </a:tblGrid>
              <a:tr h="511725">
                <a:tc>
                  <a:txBody>
                    <a:bodyPr/>
                    <a:lstStyle/>
                    <a:p>
                      <a:pPr indent="0" lvl="0" marL="0" marR="0" rtl="0" algn="ctr">
                        <a:lnSpc>
                          <a:spcPct val="100000"/>
                        </a:lnSpc>
                        <a:spcBef>
                          <a:spcPts val="0"/>
                        </a:spcBef>
                        <a:spcAft>
                          <a:spcPts val="0"/>
                        </a:spcAft>
                        <a:buNone/>
                      </a:pPr>
                      <a:r>
                        <a:rPr lang="en-US" sz="1800" u="none" cap="none" strike="noStrike"/>
                        <a:t>Health Status</a:t>
                      </a:r>
                      <a:endParaRPr/>
                    </a:p>
                    <a:p>
                      <a:pPr indent="0" lvl="0" marL="0" marR="0" rtl="0" algn="ctr">
                        <a:lnSpc>
                          <a:spcPct val="100000"/>
                        </a:lnSpc>
                        <a:spcBef>
                          <a:spcPts val="0"/>
                        </a:spcBef>
                        <a:spcAft>
                          <a:spcPts val="0"/>
                        </a:spcAft>
                        <a:buClr>
                          <a:srgbClr val="000000"/>
                        </a:buClr>
                        <a:buSzPts val="1800"/>
                        <a:buFont typeface="Arial"/>
                        <a:buNone/>
                      </a:pPr>
                      <a:r>
                        <a:rPr b="0" lang="en-US" sz="1800" u="none" cap="none" strike="noStrike">
                          <a:solidFill>
                            <a:schemeClr val="lt1"/>
                          </a:solidFill>
                        </a:rPr>
                        <a:t>(number , 0-100 in %)</a:t>
                      </a:r>
                      <a:r>
                        <a:rPr lang="en-US" sz="1800" u="none" cap="none" strike="noStrike"/>
                        <a:t> </a:t>
                      </a:r>
                      <a:endParaRPr/>
                    </a:p>
                  </a:txBody>
                  <a:tcPr marT="45725" marB="45725" marR="91450" marL="91450"/>
                </a:tc>
              </a:tr>
            </a:tbl>
          </a:graphicData>
        </a:graphic>
      </p:graphicFrame>
      <p:graphicFrame>
        <p:nvGraphicFramePr>
          <p:cNvPr id="187" name="Google Shape;187;p27"/>
          <p:cNvGraphicFramePr/>
          <p:nvPr/>
        </p:nvGraphicFramePr>
        <p:xfrm>
          <a:off x="5398890" y="821678"/>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Stock DoS</a:t>
                      </a:r>
                      <a:endParaRPr/>
                    </a:p>
                    <a:p>
                      <a:pPr indent="0" lvl="0" marL="0" marR="0" rtl="0" algn="ctr">
                        <a:lnSpc>
                          <a:spcPct val="100000"/>
                        </a:lnSpc>
                        <a:spcBef>
                          <a:spcPts val="0"/>
                        </a:spcBef>
                        <a:spcAft>
                          <a:spcPts val="0"/>
                        </a:spcAft>
                        <a:buClr>
                          <a:srgbClr val="000000"/>
                        </a:buClr>
                        <a:buSzPts val="1600"/>
                        <a:buFont typeface="Arial"/>
                        <a:buNone/>
                      </a:pPr>
                      <a:r>
                        <a:rPr b="0" i="0" lang="en-US" sz="1800" u="none" cap="none" strike="noStrike">
                          <a:solidFill>
                            <a:schemeClr val="lt1"/>
                          </a:solidFill>
                          <a:latin typeface="Calibri"/>
                          <a:ea typeface="Calibri"/>
                          <a:cs typeface="Calibri"/>
                          <a:sym typeface="Calibri"/>
                        </a:rPr>
                        <a:t>(number, in Days)</a:t>
                      </a:r>
                      <a:endParaRPr/>
                    </a:p>
                  </a:txBody>
                  <a:tcPr marT="45725" marB="45725" marR="91450" marL="91450"/>
                </a:tc>
              </a:tr>
            </a:tbl>
          </a:graphicData>
        </a:graphic>
      </p:graphicFrame>
      <p:graphicFrame>
        <p:nvGraphicFramePr>
          <p:cNvPr id="188" name="Google Shape;188;p27"/>
          <p:cNvGraphicFramePr/>
          <p:nvPr/>
        </p:nvGraphicFramePr>
        <p:xfrm>
          <a:off x="7972485" y="3429000"/>
          <a:ext cx="3000000" cy="3000000"/>
        </p:xfrm>
        <a:graphic>
          <a:graphicData uri="http://schemas.openxmlformats.org/drawingml/2006/table">
            <a:tbl>
              <a:tblPr bandRow="1" firstRow="1">
                <a:noFill/>
                <a:tableStyleId>{7F775589-4AF9-4F25-9D1F-5438786ADB24}</a:tableStyleId>
              </a:tblPr>
              <a:tblGrid>
                <a:gridCol w="621800"/>
              </a:tblGrid>
              <a:tr h="370850">
                <a:tc>
                  <a:txBody>
                    <a:bodyPr/>
                    <a:lstStyle/>
                    <a:p>
                      <a:pPr indent="0" lvl="0" marL="0" marR="0" rtl="0" algn="ctr">
                        <a:lnSpc>
                          <a:spcPct val="100000"/>
                        </a:lnSpc>
                        <a:spcBef>
                          <a:spcPts val="0"/>
                        </a:spcBef>
                        <a:spcAft>
                          <a:spcPts val="0"/>
                        </a:spcAft>
                        <a:buNone/>
                      </a:pPr>
                      <a:r>
                        <a:rPr lang="en-US" sz="1800" u="none" cap="none" strike="noStrike"/>
                        <a:t>AL</a:t>
                      </a:r>
                      <a:endParaRPr/>
                    </a:p>
                  </a:txBody>
                  <a:tcPr marT="45725" marB="45725" marR="91450" marL="91450"/>
                </a:tc>
              </a:tr>
            </a:tbl>
          </a:graphicData>
        </a:graphic>
      </p:graphicFrame>
      <p:graphicFrame>
        <p:nvGraphicFramePr>
          <p:cNvPr id="189" name="Google Shape;189;p27"/>
          <p:cNvGraphicFramePr/>
          <p:nvPr/>
        </p:nvGraphicFramePr>
        <p:xfrm>
          <a:off x="5398889" y="1843627"/>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First Receipt DoS</a:t>
                      </a:r>
                      <a:endParaRPr/>
                    </a:p>
                    <a:p>
                      <a:pPr indent="0" lvl="0" marL="0" marR="0" rtl="0" algn="ctr">
                        <a:lnSpc>
                          <a:spcPct val="100000"/>
                        </a:lnSpc>
                        <a:spcBef>
                          <a:spcPts val="0"/>
                        </a:spcBef>
                        <a:spcAft>
                          <a:spcPts val="0"/>
                        </a:spcAft>
                        <a:buClr>
                          <a:srgbClr val="000000"/>
                        </a:buClr>
                        <a:buSzPts val="1600"/>
                        <a:buFont typeface="Arial"/>
                        <a:buNone/>
                      </a:pPr>
                      <a:r>
                        <a:rPr b="0" i="0" lang="en-US" sz="1800" u="none" cap="none" strike="noStrike">
                          <a:solidFill>
                            <a:schemeClr val="lt1"/>
                          </a:solidFill>
                          <a:latin typeface="Calibri"/>
                          <a:ea typeface="Calibri"/>
                          <a:cs typeface="Calibri"/>
                          <a:sym typeface="Calibri"/>
                        </a:rPr>
                        <a:t>(number, in Days)</a:t>
                      </a:r>
                      <a:endParaRPr/>
                    </a:p>
                  </a:txBody>
                  <a:tcPr marT="45725" marB="45725" marR="91450" marL="91450"/>
                </a:tc>
              </a:tr>
            </a:tbl>
          </a:graphicData>
        </a:graphic>
      </p:graphicFrame>
      <p:graphicFrame>
        <p:nvGraphicFramePr>
          <p:cNvPr id="190" name="Google Shape;190;p27"/>
          <p:cNvGraphicFramePr/>
          <p:nvPr/>
        </p:nvGraphicFramePr>
        <p:xfrm>
          <a:off x="5382798" y="2803747"/>
          <a:ext cx="3000000" cy="3000000"/>
        </p:xfrm>
        <a:graphic>
          <a:graphicData uri="http://schemas.openxmlformats.org/drawingml/2006/table">
            <a:tbl>
              <a:tblPr bandRow="1" firstRow="1">
                <a:noFill/>
                <a:tableStyleId>{9A855BB8-0D78-459D-AA89-8AF64D7892A3}</a:tableStyleId>
              </a:tblPr>
              <a:tblGrid>
                <a:gridCol w="2052325"/>
              </a:tblGrid>
              <a:tr h="471800">
                <a:tc>
                  <a:txBody>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alibri"/>
                          <a:ea typeface="Calibri"/>
                          <a:cs typeface="Calibri"/>
                          <a:sym typeface="Calibri"/>
                        </a:rPr>
                        <a:t>Exception</a:t>
                      </a:r>
                      <a:endParaRPr/>
                    </a:p>
                  </a:txBody>
                  <a:tcPr marT="45725" marB="45725" marR="91450" marL="91450"/>
                </a:tc>
              </a:tr>
            </a:tbl>
          </a:graphicData>
        </a:graphic>
      </p:graphicFrame>
      <p:cxnSp>
        <p:nvCxnSpPr>
          <p:cNvPr id="191" name="Google Shape;191;p27"/>
          <p:cNvCxnSpPr/>
          <p:nvPr/>
        </p:nvCxnSpPr>
        <p:spPr>
          <a:xfrm flipH="1" rot="-5400000">
            <a:off x="7416368" y="3058392"/>
            <a:ext cx="574800" cy="537300"/>
          </a:xfrm>
          <a:prstGeom prst="curvedConnector3">
            <a:avLst>
              <a:gd fmla="val 0" name="adj1"/>
            </a:avLst>
          </a:prstGeom>
          <a:noFill/>
          <a:ln cap="flat" cmpd="sng" w="25400">
            <a:solidFill>
              <a:schemeClr val="dk1"/>
            </a:solidFill>
            <a:prstDash val="lgDash"/>
            <a:round/>
            <a:headEnd len="sm" w="sm" type="none"/>
            <a:tailEnd len="med" w="med" type="triangle"/>
          </a:ln>
        </p:spPr>
      </p:cxnSp>
      <p:cxnSp>
        <p:nvCxnSpPr>
          <p:cNvPr id="192" name="Google Shape;192;p27"/>
          <p:cNvCxnSpPr/>
          <p:nvPr/>
        </p:nvCxnSpPr>
        <p:spPr>
          <a:xfrm flipH="1" rot="-5400000">
            <a:off x="7105159" y="2509717"/>
            <a:ext cx="1298700" cy="606600"/>
          </a:xfrm>
          <a:prstGeom prst="curvedConnector2">
            <a:avLst/>
          </a:prstGeom>
          <a:noFill/>
          <a:ln cap="flat" cmpd="sng" w="25400">
            <a:solidFill>
              <a:schemeClr val="dk1"/>
            </a:solidFill>
            <a:prstDash val="lgDash"/>
            <a:round/>
            <a:headEnd len="sm" w="sm" type="none"/>
            <a:tailEnd len="med" w="med" type="triangle"/>
          </a:ln>
        </p:spPr>
      </p:cxnSp>
      <p:cxnSp>
        <p:nvCxnSpPr>
          <p:cNvPr id="193" name="Google Shape;193;p27"/>
          <p:cNvCxnSpPr/>
          <p:nvPr/>
        </p:nvCxnSpPr>
        <p:spPr>
          <a:xfrm flipH="1" rot="-5400000">
            <a:off x="6723710" y="1869218"/>
            <a:ext cx="2287200" cy="832200"/>
          </a:xfrm>
          <a:prstGeom prst="curvedConnector2">
            <a:avLst/>
          </a:prstGeom>
          <a:noFill/>
          <a:ln cap="flat" cmpd="sng" w="25400">
            <a:solidFill>
              <a:schemeClr val="dk1"/>
            </a:solidFill>
            <a:prstDash val="lgDash"/>
            <a:round/>
            <a:headEnd len="sm" w="sm" type="none"/>
            <a:tailEnd len="med" w="med" type="triangle"/>
          </a:ln>
        </p:spPr>
      </p:cxnSp>
      <p:cxnSp>
        <p:nvCxnSpPr>
          <p:cNvPr id="194" name="Google Shape;194;p27"/>
          <p:cNvCxnSpPr/>
          <p:nvPr/>
        </p:nvCxnSpPr>
        <p:spPr>
          <a:xfrm>
            <a:off x="8594277" y="3614420"/>
            <a:ext cx="521400" cy="67200"/>
          </a:xfrm>
          <a:prstGeom prst="curvedConnector3">
            <a:avLst>
              <a:gd fmla="val 49988" name="adj1"/>
            </a:avLst>
          </a:prstGeom>
          <a:noFill/>
          <a:ln cap="flat" cmpd="sng" w="25400">
            <a:solidFill>
              <a:schemeClr val="dk1"/>
            </a:solidFill>
            <a:prstDash val="solid"/>
            <a:round/>
            <a:headEnd len="sm" w="sm" type="none"/>
            <a:tailEnd len="med" w="med" type="triangle"/>
          </a:ln>
        </p:spPr>
      </p:cxnSp>
      <p:graphicFrame>
        <p:nvGraphicFramePr>
          <p:cNvPr id="195" name="Google Shape;195;p27"/>
          <p:cNvGraphicFramePr/>
          <p:nvPr/>
        </p:nvGraphicFramePr>
        <p:xfrm>
          <a:off x="165740" y="3648075"/>
          <a:ext cx="3000000" cy="3000000"/>
        </p:xfrm>
        <a:graphic>
          <a:graphicData uri="http://schemas.openxmlformats.org/drawingml/2006/table">
            <a:tbl>
              <a:tblPr bandRow="1" firstRow="1">
                <a:noFill/>
                <a:tableStyleId>{9A855BB8-0D78-459D-AA89-8AF64D7892A3}</a:tableStyleId>
              </a:tblPr>
              <a:tblGrid>
                <a:gridCol w="192597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Config.</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Safety Stock</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Time Fence</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Safety Time</a:t>
                      </a:r>
                      <a:endParaRPr sz="1400" u="none" cap="none" strike="noStrike"/>
                    </a:p>
                  </a:txBody>
                  <a:tcPr marT="45725" marB="45725" marR="91450" marL="91450"/>
                </a:tc>
              </a:tr>
              <a:tr h="4692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Planning Calendar</a:t>
                      </a:r>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graphicFrame>
        <p:nvGraphicFramePr>
          <p:cNvPr id="196" name="Google Shape;196;p27"/>
          <p:cNvGraphicFramePr/>
          <p:nvPr/>
        </p:nvGraphicFramePr>
        <p:xfrm>
          <a:off x="4551468" y="2163667"/>
          <a:ext cx="3000000" cy="3000000"/>
        </p:xfrm>
        <a:graphic>
          <a:graphicData uri="http://schemas.openxmlformats.org/drawingml/2006/table">
            <a:tbl>
              <a:tblPr bandRow="1" firstRow="1">
                <a:noFill/>
                <a:tableStyleId>{7F775589-4AF9-4F25-9D1F-5438786ADB24}</a:tableStyleId>
              </a:tblPr>
              <a:tblGrid>
                <a:gridCol w="621800"/>
              </a:tblGrid>
              <a:tr h="370850">
                <a:tc>
                  <a:txBody>
                    <a:bodyPr/>
                    <a:lstStyle/>
                    <a:p>
                      <a:pPr indent="0" lvl="0" marL="0" marR="0" rtl="0" algn="ctr">
                        <a:lnSpc>
                          <a:spcPct val="100000"/>
                        </a:lnSpc>
                        <a:spcBef>
                          <a:spcPts val="0"/>
                        </a:spcBef>
                        <a:spcAft>
                          <a:spcPts val="0"/>
                        </a:spcAft>
                        <a:buNone/>
                      </a:pPr>
                      <a:r>
                        <a:rPr lang="en-US" sz="1800" u="none" cap="none" strike="noStrike"/>
                        <a:t>AL</a:t>
                      </a:r>
                      <a:endParaRPr/>
                    </a:p>
                  </a:txBody>
                  <a:tcPr marT="45725" marB="45725" marR="91450" marL="91450"/>
                </a:tc>
              </a:tr>
            </a:tbl>
          </a:graphicData>
        </a:graphic>
      </p:graphicFrame>
      <p:cxnSp>
        <p:nvCxnSpPr>
          <p:cNvPr id="197" name="Google Shape;197;p27"/>
          <p:cNvCxnSpPr/>
          <p:nvPr/>
        </p:nvCxnSpPr>
        <p:spPr>
          <a:xfrm>
            <a:off x="4289245" y="3889204"/>
            <a:ext cx="2991000" cy="1131900"/>
          </a:xfrm>
          <a:prstGeom prst="curvedConnector3">
            <a:avLst>
              <a:gd fmla="val 50000" name="adj1"/>
            </a:avLst>
          </a:prstGeom>
          <a:noFill/>
          <a:ln cap="flat" cmpd="sng" w="25400">
            <a:solidFill>
              <a:schemeClr val="dk1"/>
            </a:solidFill>
            <a:prstDash val="lgDash"/>
            <a:round/>
            <a:headEnd len="sm" w="sm" type="none"/>
            <a:tailEnd len="med" w="med" type="triangle"/>
          </a:ln>
        </p:spPr>
      </p:cxnSp>
      <p:pic>
        <p:nvPicPr>
          <p:cNvPr id="198" name="Google Shape;198;p27"/>
          <p:cNvPicPr preferRelativeResize="0"/>
          <p:nvPr/>
        </p:nvPicPr>
        <p:blipFill rotWithShape="1">
          <a:blip r:embed="rId3">
            <a:alphaModFix/>
          </a:blip>
          <a:srcRect b="0" l="0" r="0" t="0"/>
          <a:stretch/>
        </p:blipFill>
        <p:spPr>
          <a:xfrm>
            <a:off x="9642559" y="2031824"/>
            <a:ext cx="1193378" cy="1018432"/>
          </a:xfrm>
          <a:prstGeom prst="rect">
            <a:avLst/>
          </a:prstGeom>
          <a:noFill/>
          <a:ln>
            <a:noFill/>
          </a:ln>
        </p:spPr>
      </p:pic>
      <p:cxnSp>
        <p:nvCxnSpPr>
          <p:cNvPr id="199" name="Google Shape;199;p27"/>
          <p:cNvCxnSpPr/>
          <p:nvPr/>
        </p:nvCxnSpPr>
        <p:spPr>
          <a:xfrm>
            <a:off x="2091715" y="4604368"/>
            <a:ext cx="5140500" cy="773100"/>
          </a:xfrm>
          <a:prstGeom prst="curvedConnector3">
            <a:avLst>
              <a:gd fmla="val 49999" name="adj1"/>
            </a:avLst>
          </a:prstGeom>
          <a:noFill/>
          <a:ln cap="flat" cmpd="sng" w="25400">
            <a:solidFill>
              <a:schemeClr val="dk1"/>
            </a:solidFill>
            <a:prstDash val="lgDash"/>
            <a:round/>
            <a:headEnd len="sm" w="sm" type="none"/>
            <a:tailEnd len="med" w="med" type="triangle"/>
          </a:ln>
        </p:spPr>
      </p:cxnSp>
      <p:graphicFrame>
        <p:nvGraphicFramePr>
          <p:cNvPr id="200" name="Google Shape;200;p27"/>
          <p:cNvGraphicFramePr/>
          <p:nvPr/>
        </p:nvGraphicFramePr>
        <p:xfrm>
          <a:off x="8964396" y="273859"/>
          <a:ext cx="3000000" cy="3000000"/>
        </p:xfrm>
        <a:graphic>
          <a:graphicData uri="http://schemas.openxmlformats.org/drawingml/2006/table">
            <a:tbl>
              <a:tblPr bandRow="1" firstRow="1">
                <a:noFill/>
                <a:tableStyleId>{7F775589-4AF9-4F25-9D1F-5438786ADB24}</a:tableStyleId>
              </a:tblPr>
              <a:tblGrid>
                <a:gridCol w="2398550"/>
              </a:tblGrid>
              <a:tr h="370850">
                <a:tc>
                  <a:txBody>
                    <a:bodyPr/>
                    <a:lstStyle/>
                    <a:p>
                      <a:pPr indent="0" lvl="0" marL="0" marR="0" rtl="0" algn="ctr">
                        <a:lnSpc>
                          <a:spcPct val="100000"/>
                        </a:lnSpc>
                        <a:spcBef>
                          <a:spcPts val="0"/>
                        </a:spcBef>
                        <a:spcAft>
                          <a:spcPts val="0"/>
                        </a:spcAft>
                        <a:buNone/>
                      </a:pPr>
                      <a:r>
                        <a:rPr lang="en-US" sz="1800" u="none" cap="none" strike="noStrike"/>
                        <a:t>Algorithm, Application Logic, Rulesets </a:t>
                      </a:r>
                      <a:endParaRPr/>
                    </a:p>
                  </a:txBody>
                  <a:tcPr marT="45725" marB="45725" marR="91450" marL="91450"/>
                </a:tc>
              </a:tr>
            </a:tbl>
          </a:graphicData>
        </a:graphic>
      </p:graphicFrame>
      <p:graphicFrame>
        <p:nvGraphicFramePr>
          <p:cNvPr id="201" name="Google Shape;201;p27"/>
          <p:cNvGraphicFramePr/>
          <p:nvPr/>
        </p:nvGraphicFramePr>
        <p:xfrm>
          <a:off x="2602932" y="4398440"/>
          <a:ext cx="3000000" cy="3000000"/>
        </p:xfrm>
        <a:graphic>
          <a:graphicData uri="http://schemas.openxmlformats.org/drawingml/2006/table">
            <a:tbl>
              <a:tblPr bandRow="1" firstRow="1">
                <a:noFill/>
                <a:tableStyleId>{9A855BB8-0D78-459D-AA89-8AF64D7892A3}</a:tableStyleId>
              </a:tblPr>
              <a:tblGrid>
                <a:gridCol w="1802725"/>
              </a:tblGrid>
              <a:tr h="370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Material Transaction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Demand Date </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MRP Element</a:t>
                      </a:r>
                      <a:endParaRPr sz="1400" u="none" cap="none" strike="noStrike">
                        <a:solidFill>
                          <a:schemeClr val="dk1"/>
                        </a:solidFill>
                      </a:endParaRPr>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Change Qty</a:t>
                      </a:r>
                      <a:endParaRPr sz="1400" u="none" cap="none" strike="noStrike">
                        <a:solidFill>
                          <a:schemeClr val="dk1"/>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solidFill>
                            <a:schemeClr val="dk1"/>
                          </a:solidFill>
                        </a:rPr>
                        <a:t>Total Qty</a:t>
                      </a:r>
                      <a:endParaRPr sz="1400" u="none" cap="none" strike="noStrike">
                        <a:solidFill>
                          <a:schemeClr val="dk1"/>
                        </a:solidFill>
                      </a:endParaRPr>
                    </a:p>
                  </a:txBody>
                  <a:tcPr marT="45725" marB="45725" marR="91450" marL="91450"/>
                </a:tc>
              </a:tr>
              <a:tr h="2225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t>?</a:t>
                      </a:r>
                      <a:endParaRPr sz="1400" u="none" cap="none" strike="noStrike"/>
                    </a:p>
                  </a:txBody>
                  <a:tcPr marT="45725" marB="45725" marR="91450" marL="91450"/>
                </a:tc>
              </a:tr>
            </a:tbl>
          </a:graphicData>
        </a:graphic>
      </p:graphicFrame>
      <p:cxnSp>
        <p:nvCxnSpPr>
          <p:cNvPr id="202" name="Google Shape;202;p27"/>
          <p:cNvCxnSpPr/>
          <p:nvPr/>
        </p:nvCxnSpPr>
        <p:spPr>
          <a:xfrm flipH="1" rot="10800000">
            <a:off x="4405664" y="5141030"/>
            <a:ext cx="2826300" cy="423300"/>
          </a:xfrm>
          <a:prstGeom prst="curvedConnector3">
            <a:avLst>
              <a:gd fmla="val 50002" name="adj1"/>
            </a:avLst>
          </a:prstGeom>
          <a:noFill/>
          <a:ln cap="flat" cmpd="sng" w="25400">
            <a:solidFill>
              <a:schemeClr val="dk1"/>
            </a:solidFill>
            <a:prstDash val="lgDash"/>
            <a:round/>
            <a:headEnd len="sm" w="sm" type="none"/>
            <a:tailEnd len="med" w="med" type="triangle"/>
          </a:ln>
        </p:spPr>
      </p:cxnSp>
      <p:graphicFrame>
        <p:nvGraphicFramePr>
          <p:cNvPr id="203" name="Google Shape;203;p27"/>
          <p:cNvGraphicFramePr/>
          <p:nvPr/>
        </p:nvGraphicFramePr>
        <p:xfrm>
          <a:off x="216947" y="1779529"/>
          <a:ext cx="3000000" cy="3000000"/>
        </p:xfrm>
        <a:graphic>
          <a:graphicData uri="http://schemas.openxmlformats.org/drawingml/2006/table">
            <a:tbl>
              <a:tblPr bandRow="1" firstRow="1">
                <a:noFill/>
                <a:tableStyleId>{9A855BB8-0D78-459D-AA89-8AF64D7892A3}</a:tableStyleId>
              </a:tblPr>
              <a:tblGrid>
                <a:gridCol w="1616250"/>
              </a:tblGrid>
              <a:tr h="27385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t>Exception</a:t>
                      </a:r>
                      <a:endParaRPr sz="1400" u="none" cap="none" strike="noStrike"/>
                    </a:p>
                  </a:txBody>
                  <a:tcPr marT="45725" marB="45725" marR="91450" marL="91450"/>
                </a:tc>
              </a:tr>
              <a:tr h="37085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Exception ID (PK)</a:t>
                      </a:r>
                      <a:endParaRPr sz="1400" u="none" cap="none" strike="noStrike"/>
                    </a:p>
                  </a:txBody>
                  <a:tcPr marT="45725" marB="45725" marR="91450" marL="91450"/>
                </a:tc>
              </a:tr>
              <a:tr h="203200">
                <a:tc>
                  <a:txBody>
                    <a:bodyPr/>
                    <a:lstStyle/>
                    <a:p>
                      <a:pPr indent="0" lvl="0" marL="0" marR="0" rtl="0" algn="l">
                        <a:lnSpc>
                          <a:spcPct val="100000"/>
                        </a:lnSpc>
                        <a:spcBef>
                          <a:spcPts val="0"/>
                        </a:spcBef>
                        <a:spcAft>
                          <a:spcPts val="0"/>
                        </a:spcAft>
                        <a:buClr>
                          <a:srgbClr val="000000"/>
                        </a:buClr>
                        <a:buSzPts val="1600"/>
                        <a:buFont typeface="Arial"/>
                        <a:buNone/>
                      </a:pPr>
                      <a:r>
                        <a:rPr lang="en-US" sz="1600" u="none" cap="none" strike="noStrike"/>
                        <a:t>Exception Msg</a:t>
                      </a:r>
                      <a:endParaRPr sz="1400" u="none" cap="none" strike="noStrike"/>
                    </a:p>
                  </a:txBody>
                  <a:tcPr marT="45725" marB="45725" marR="91450" marL="91450"/>
                </a:tc>
              </a:tr>
            </a:tbl>
          </a:graphicData>
        </a:graphic>
      </p:graphicFrame>
      <p:graphicFrame>
        <p:nvGraphicFramePr>
          <p:cNvPr id="204" name="Google Shape;204;p27"/>
          <p:cNvGraphicFramePr/>
          <p:nvPr/>
        </p:nvGraphicFramePr>
        <p:xfrm>
          <a:off x="9212004" y="4809812"/>
          <a:ext cx="3000000" cy="3000000"/>
        </p:xfrm>
        <a:graphic>
          <a:graphicData uri="http://schemas.openxmlformats.org/drawingml/2006/table">
            <a:tbl>
              <a:tblPr bandRow="1" firstRow="1">
                <a:noFill/>
                <a:tableStyleId>{9A855BB8-0D78-459D-AA89-8AF64D7892A3}</a:tableStyleId>
              </a:tblPr>
              <a:tblGrid>
                <a:gridCol w="2247400"/>
              </a:tblGrid>
              <a:tr h="511725">
                <a:tc>
                  <a:txBody>
                    <a:bodyPr/>
                    <a:lstStyle/>
                    <a:p>
                      <a:pPr indent="0" lvl="0" marL="0" marR="0" rtl="0" algn="ctr">
                        <a:lnSpc>
                          <a:spcPct val="100000"/>
                        </a:lnSpc>
                        <a:spcBef>
                          <a:spcPts val="0"/>
                        </a:spcBef>
                        <a:spcAft>
                          <a:spcPts val="0"/>
                        </a:spcAft>
                        <a:buNone/>
                      </a:pPr>
                      <a:r>
                        <a:rPr lang="en-US" sz="1800" u="none" cap="none" strike="noStrike"/>
                        <a:t>Part Ranking</a:t>
                      </a:r>
                      <a:endParaRPr/>
                    </a:p>
                  </a:txBody>
                  <a:tcPr marT="45725" marB="45725" marR="91450" marL="91450"/>
                </a:tc>
              </a:tr>
            </a:tbl>
          </a:graphicData>
        </a:graphic>
      </p:graphicFrame>
      <p:graphicFrame>
        <p:nvGraphicFramePr>
          <p:cNvPr id="205" name="Google Shape;205;p27"/>
          <p:cNvGraphicFramePr/>
          <p:nvPr/>
        </p:nvGraphicFramePr>
        <p:xfrm>
          <a:off x="7232087" y="4820841"/>
          <a:ext cx="3000000" cy="3000000"/>
        </p:xfrm>
        <a:graphic>
          <a:graphicData uri="http://schemas.openxmlformats.org/drawingml/2006/table">
            <a:tbl>
              <a:tblPr bandRow="1" firstRow="1">
                <a:noFill/>
                <a:tableStyleId>{7F775589-4AF9-4F25-9D1F-5438786ADB24}</a:tableStyleId>
              </a:tblPr>
              <a:tblGrid>
                <a:gridCol w="1594400"/>
              </a:tblGrid>
              <a:tr h="370850">
                <a:tc>
                  <a:txBody>
                    <a:bodyPr/>
                    <a:lstStyle/>
                    <a:p>
                      <a:pPr indent="0" lvl="0" marL="0" marR="0" rtl="0" algn="ctr">
                        <a:lnSpc>
                          <a:spcPct val="100000"/>
                        </a:lnSpc>
                        <a:spcBef>
                          <a:spcPts val="0"/>
                        </a:spcBef>
                        <a:spcAft>
                          <a:spcPts val="0"/>
                        </a:spcAft>
                        <a:buNone/>
                      </a:pPr>
                      <a:r>
                        <a:rPr lang="en-US" sz="1800" u="none" cap="none" strike="noStrike"/>
                        <a:t>Part Ranking Algorithm</a:t>
                      </a:r>
                      <a:endParaRPr/>
                    </a:p>
                  </a:txBody>
                  <a:tcPr marT="45725" marB="45725" marR="91450" marL="91450"/>
                </a:tc>
              </a:tr>
            </a:tbl>
          </a:graphicData>
        </a:graphic>
      </p:graphicFrame>
      <p:cxnSp>
        <p:nvCxnSpPr>
          <p:cNvPr id="206" name="Google Shape;206;p27"/>
          <p:cNvCxnSpPr/>
          <p:nvPr/>
        </p:nvCxnSpPr>
        <p:spPr>
          <a:xfrm flipH="1" rot="10800000">
            <a:off x="8826486" y="5065581"/>
            <a:ext cx="385500" cy="75300"/>
          </a:xfrm>
          <a:prstGeom prst="curvedConnector3">
            <a:avLst>
              <a:gd fmla="val 50002" name="adj1"/>
            </a:avLst>
          </a:prstGeom>
          <a:noFill/>
          <a:ln cap="flat" cmpd="sng" w="25400">
            <a:solidFill>
              <a:schemeClr val="dk1"/>
            </a:solidFill>
            <a:prstDash val="solid"/>
            <a:round/>
            <a:headEnd len="sm" w="sm" type="none"/>
            <a:tailEnd len="med" w="med" type="triangle"/>
          </a:ln>
        </p:spPr>
      </p:cxnSp>
      <p:sp>
        <p:nvSpPr>
          <p:cNvPr id="207" name="Google Shape;207;p27"/>
          <p:cNvSpPr/>
          <p:nvPr/>
        </p:nvSpPr>
        <p:spPr>
          <a:xfrm>
            <a:off x="5818874" y="5612480"/>
            <a:ext cx="6373125"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It calculate the probability that an order will be early or late and by how many days for the next delivery (Markov chain).</a:t>
            </a:r>
            <a:endParaRPr/>
          </a:p>
        </p:txBody>
      </p:sp>
      <p:sp>
        <p:nvSpPr>
          <p:cNvPr id="208" name="Google Shape;208;p27"/>
          <p:cNvSpPr txBox="1"/>
          <p:nvPr/>
        </p:nvSpPr>
        <p:spPr>
          <a:xfrm>
            <a:off x="10976458" y="2689263"/>
            <a:ext cx="941283"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KPI # 1</a:t>
            </a:r>
            <a:endParaRPr/>
          </a:p>
        </p:txBody>
      </p:sp>
      <p:sp>
        <p:nvSpPr>
          <p:cNvPr id="209" name="Google Shape;209;p27"/>
          <p:cNvSpPr txBox="1"/>
          <p:nvPr/>
        </p:nvSpPr>
        <p:spPr>
          <a:xfrm>
            <a:off x="10806462" y="4374933"/>
            <a:ext cx="941283"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KPI # 2</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8"/>
          <p:cNvSpPr txBox="1"/>
          <p:nvPr>
            <p:ph type="title"/>
          </p:nvPr>
        </p:nvSpPr>
        <p:spPr>
          <a:xfrm>
            <a:off x="421105" y="136525"/>
            <a:ext cx="11369842" cy="850065"/>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830028"/>
              </a:buClr>
              <a:buSzPct val="45454"/>
              <a:buNone/>
            </a:pPr>
            <a:br>
              <a:rPr lang="en-US" u="none"/>
            </a:br>
            <a:r>
              <a:rPr lang="en-US" u="none"/>
              <a:t>#2 Best practices for material planner. </a:t>
            </a:r>
            <a:br>
              <a:rPr lang="en-US"/>
            </a:br>
            <a:endParaRPr/>
          </a:p>
        </p:txBody>
      </p:sp>
      <p:sp>
        <p:nvSpPr>
          <p:cNvPr id="215" name="Google Shape;215;p28"/>
          <p:cNvSpPr txBox="1"/>
          <p:nvPr>
            <p:ph idx="1" type="body"/>
          </p:nvPr>
        </p:nvSpPr>
        <p:spPr>
          <a:xfrm>
            <a:off x="421104" y="1275347"/>
            <a:ext cx="11563631" cy="4865521"/>
          </a:xfrm>
          <a:prstGeom prst="rect">
            <a:avLst/>
          </a:prstGeom>
          <a:noFill/>
          <a:ln>
            <a:noFill/>
          </a:ln>
        </p:spPr>
        <p:txBody>
          <a:bodyPr anchorCtr="0" anchor="t" bIns="45700" lIns="91425" spcFirstLastPara="1" rIns="91425" wrap="square" tIns="45700">
            <a:normAutofit/>
          </a:bodyPr>
          <a:lstStyle/>
          <a:p>
            <a:pPr indent="-342900" lvl="0" marL="457200" rtl="0" algn="l">
              <a:lnSpc>
                <a:spcPct val="90000"/>
              </a:lnSpc>
              <a:spcBef>
                <a:spcPts val="1000"/>
              </a:spcBef>
              <a:spcAft>
                <a:spcPts val="0"/>
              </a:spcAft>
              <a:buClr>
                <a:schemeClr val="dk1"/>
              </a:buClr>
              <a:buSzPts val="1800"/>
              <a:buChar char="•"/>
            </a:pPr>
            <a:r>
              <a:rPr lang="en-US"/>
              <a:t>Recommend  best practices for the material planner</a:t>
            </a:r>
            <a:endParaRPr/>
          </a:p>
          <a:p>
            <a:pPr indent="-342900" lvl="1" marL="914400" rtl="0" algn="l">
              <a:lnSpc>
                <a:spcPct val="90000"/>
              </a:lnSpc>
              <a:spcBef>
                <a:spcPts val="500"/>
              </a:spcBef>
              <a:spcAft>
                <a:spcPts val="0"/>
              </a:spcAft>
              <a:buSzPts val="1800"/>
              <a:buChar char="•"/>
            </a:pPr>
            <a:r>
              <a:rPr lang="en-US"/>
              <a:t>Material Planner spends a significant amount of his/her daily time in reviewing exception messages.</a:t>
            </a:r>
            <a:endParaRPr/>
          </a:p>
          <a:p>
            <a:pPr indent="-342900" lvl="1" marL="914400" rtl="0" algn="l">
              <a:lnSpc>
                <a:spcPct val="90000"/>
              </a:lnSpc>
              <a:spcBef>
                <a:spcPts val="500"/>
              </a:spcBef>
              <a:spcAft>
                <a:spcPts val="0"/>
              </a:spcAft>
              <a:buSzPts val="1800"/>
              <a:buChar char="•"/>
            </a:pPr>
            <a:r>
              <a:rPr lang="en-US"/>
              <a:t>Improve quality of decisions made by reducing  overall number of exceptions </a:t>
            </a:r>
            <a:endParaRPr/>
          </a:p>
          <a:p>
            <a:pPr indent="-228600" lvl="0" marL="457200" rtl="0" algn="l">
              <a:lnSpc>
                <a:spcPct val="90000"/>
              </a:lnSpc>
              <a:spcBef>
                <a:spcPts val="1000"/>
              </a:spcBef>
              <a:spcAft>
                <a:spcPts val="0"/>
              </a:spcAft>
              <a:buClr>
                <a:schemeClr val="dk1"/>
              </a:buClr>
              <a:buSzPts val="1800"/>
              <a:buNone/>
            </a:pPr>
            <a:r>
              <a:t/>
            </a:r>
            <a:endParaRPr/>
          </a:p>
          <a:p>
            <a:pPr indent="-342900" lvl="0" marL="457200" rtl="0" algn="l">
              <a:lnSpc>
                <a:spcPct val="90000"/>
              </a:lnSpc>
              <a:spcBef>
                <a:spcPts val="1000"/>
              </a:spcBef>
              <a:spcAft>
                <a:spcPts val="0"/>
              </a:spcAft>
              <a:buClr>
                <a:schemeClr val="dk1"/>
              </a:buClr>
              <a:buSzPts val="1800"/>
              <a:buChar char="•"/>
            </a:pPr>
            <a:r>
              <a:rPr lang="en-US"/>
              <a:t>Questions to be investigated</a:t>
            </a:r>
            <a:endParaRPr/>
          </a:p>
          <a:p>
            <a:pPr indent="-342900" lvl="1" marL="914400" rtl="0" algn="l">
              <a:lnSpc>
                <a:spcPct val="90000"/>
              </a:lnSpc>
              <a:spcBef>
                <a:spcPts val="500"/>
              </a:spcBef>
              <a:spcAft>
                <a:spcPts val="0"/>
              </a:spcAft>
              <a:buSzPts val="1800"/>
              <a:buChar char="•"/>
            </a:pPr>
            <a:r>
              <a:rPr lang="en-US">
                <a:solidFill>
                  <a:srgbClr val="C55A11"/>
                </a:solidFill>
              </a:rPr>
              <a:t>What are the most frequent exception messages generated?*</a:t>
            </a:r>
            <a:endParaRPr/>
          </a:p>
          <a:p>
            <a:pPr indent="-342900" lvl="1" marL="914400" rtl="0" algn="l">
              <a:lnSpc>
                <a:spcPct val="90000"/>
              </a:lnSpc>
              <a:spcBef>
                <a:spcPts val="500"/>
              </a:spcBef>
              <a:spcAft>
                <a:spcPts val="0"/>
              </a:spcAft>
              <a:buSzPts val="1800"/>
              <a:buChar char="•"/>
            </a:pPr>
            <a:r>
              <a:rPr lang="en-US">
                <a:solidFill>
                  <a:srgbClr val="C55A11"/>
                </a:solidFill>
              </a:rPr>
              <a:t>What are the root causes of  some of the highly generated exception messages? *</a:t>
            </a:r>
            <a:endParaRPr/>
          </a:p>
          <a:p>
            <a:pPr indent="-342900" lvl="1" marL="914400" rtl="0" algn="l">
              <a:lnSpc>
                <a:spcPct val="90000"/>
              </a:lnSpc>
              <a:spcBef>
                <a:spcPts val="500"/>
              </a:spcBef>
              <a:spcAft>
                <a:spcPts val="0"/>
              </a:spcAft>
              <a:buSzPts val="1800"/>
              <a:buChar char="•"/>
            </a:pPr>
            <a:r>
              <a:rPr lang="en-US">
                <a:solidFill>
                  <a:srgbClr val="C55A11"/>
                </a:solidFill>
              </a:rPr>
              <a:t>How could we reduce/avoid the generated exception messages in order to reduce the material planner effort?*</a:t>
            </a:r>
            <a:endParaRPr/>
          </a:p>
          <a:p>
            <a:pPr indent="-342900" lvl="1" marL="914400" rtl="0" algn="l">
              <a:lnSpc>
                <a:spcPct val="90000"/>
              </a:lnSpc>
              <a:spcBef>
                <a:spcPts val="500"/>
              </a:spcBef>
              <a:spcAft>
                <a:spcPts val="0"/>
              </a:spcAft>
              <a:buSzPts val="1800"/>
              <a:buChar char="•"/>
            </a:pPr>
            <a:r>
              <a:rPr lang="en-US"/>
              <a:t>How can we validate that the recommended best practices are effective?</a:t>
            </a:r>
            <a:endParaRPr/>
          </a:p>
          <a:p>
            <a:pPr indent="0" lvl="1" marL="571500" rtl="0" algn="l">
              <a:lnSpc>
                <a:spcPct val="90000"/>
              </a:lnSpc>
              <a:spcBef>
                <a:spcPts val="500"/>
              </a:spcBef>
              <a:spcAft>
                <a:spcPts val="0"/>
              </a:spcAft>
              <a:buSzPts val="1800"/>
              <a:buNone/>
            </a:pPr>
            <a:r>
              <a:t/>
            </a:r>
            <a:endParaRPr>
              <a:solidFill>
                <a:schemeClr val="dk1"/>
              </a:solidFill>
            </a:endParaRPr>
          </a:p>
          <a:p>
            <a:pPr indent="0" lvl="1" marL="571500" rtl="0" algn="l">
              <a:lnSpc>
                <a:spcPct val="90000"/>
              </a:lnSpc>
              <a:spcBef>
                <a:spcPts val="500"/>
              </a:spcBef>
              <a:spcAft>
                <a:spcPts val="0"/>
              </a:spcAft>
              <a:buSzPts val="1800"/>
              <a:buNone/>
            </a:pPr>
            <a:r>
              <a:t/>
            </a:r>
            <a:endParaRPr/>
          </a:p>
          <a:p>
            <a:pPr indent="0" lvl="1" marL="571500" rtl="0" algn="l">
              <a:lnSpc>
                <a:spcPct val="90000"/>
              </a:lnSpc>
              <a:spcBef>
                <a:spcPts val="500"/>
              </a:spcBef>
              <a:spcAft>
                <a:spcPts val="0"/>
              </a:spcAft>
              <a:buSzPts val="1800"/>
              <a:buNone/>
            </a:pPr>
            <a:r>
              <a:t/>
            </a:r>
            <a:endParaRPr/>
          </a:p>
        </p:txBody>
      </p:sp>
      <p:sp>
        <p:nvSpPr>
          <p:cNvPr id="216" name="Google Shape;216;p28"/>
          <p:cNvSpPr txBox="1"/>
          <p:nvPr/>
        </p:nvSpPr>
        <p:spPr>
          <a:xfrm>
            <a:off x="8802989" y="6060293"/>
            <a:ext cx="2685351"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C55A11"/>
                </a:solidFill>
                <a:latin typeface="Arial"/>
                <a:ea typeface="Arial"/>
                <a:cs typeface="Arial"/>
                <a:sym typeface="Arial"/>
              </a:rPr>
              <a:t>*We have partial answer</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9"/>
          <p:cNvSpPr txBox="1"/>
          <p:nvPr>
            <p:ph type="title"/>
          </p:nvPr>
        </p:nvSpPr>
        <p:spPr>
          <a:xfrm>
            <a:off x="104775" y="136525"/>
            <a:ext cx="11938836" cy="85006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830028"/>
              </a:buClr>
              <a:buSzPts val="1800"/>
              <a:buNone/>
            </a:pPr>
            <a:r>
              <a:rPr lang="en-US" u="none"/>
              <a:t>#2 Best Practice</a:t>
            </a:r>
            <a:endParaRPr/>
          </a:p>
        </p:txBody>
      </p:sp>
      <p:pic>
        <p:nvPicPr>
          <p:cNvPr id="222" name="Google Shape;222;p29"/>
          <p:cNvPicPr preferRelativeResize="0"/>
          <p:nvPr/>
        </p:nvPicPr>
        <p:blipFill rotWithShape="1">
          <a:blip r:embed="rId3">
            <a:alphaModFix/>
          </a:blip>
          <a:srcRect b="0" l="0" r="0" t="0"/>
          <a:stretch/>
        </p:blipFill>
        <p:spPr>
          <a:xfrm>
            <a:off x="148389" y="986590"/>
            <a:ext cx="7478790" cy="4885734"/>
          </a:xfrm>
          <a:prstGeom prst="rect">
            <a:avLst/>
          </a:prstGeom>
          <a:noFill/>
          <a:ln>
            <a:noFill/>
          </a:ln>
        </p:spPr>
      </p:pic>
      <p:graphicFrame>
        <p:nvGraphicFramePr>
          <p:cNvPr id="223" name="Google Shape;223;p29"/>
          <p:cNvGraphicFramePr/>
          <p:nvPr/>
        </p:nvGraphicFramePr>
        <p:xfrm>
          <a:off x="7785894" y="1475570"/>
          <a:ext cx="3000000" cy="3000000"/>
        </p:xfrm>
        <a:graphic>
          <a:graphicData uri="http://schemas.openxmlformats.org/drawingml/2006/table">
            <a:tbl>
              <a:tblPr bandRow="1" firstRow="1">
                <a:noFill/>
                <a:tableStyleId>{9A855BB8-0D78-459D-AA89-8AF64D7892A3}</a:tableStyleId>
              </a:tblPr>
              <a:tblGrid>
                <a:gridCol w="468100"/>
                <a:gridCol w="3789625"/>
              </a:tblGrid>
              <a:tr h="370850">
                <a:tc>
                  <a:txBody>
                    <a:bodyPr/>
                    <a:lstStyle/>
                    <a:p>
                      <a:pPr indent="0" lvl="0" marL="0" marR="0" rtl="0" algn="ctr">
                        <a:lnSpc>
                          <a:spcPct val="100000"/>
                        </a:lnSpc>
                        <a:spcBef>
                          <a:spcPts val="0"/>
                        </a:spcBef>
                        <a:spcAft>
                          <a:spcPts val="0"/>
                        </a:spcAft>
                        <a:buNone/>
                      </a:pPr>
                      <a:r>
                        <a:rPr lang="en-US" sz="2000" u="none" cap="none" strike="noStrike"/>
                        <a:t>ID</a:t>
                      </a:r>
                      <a:endParaRPr/>
                    </a:p>
                  </a:txBody>
                  <a:tcPr marT="45725" marB="45725" marR="91450" marL="91450"/>
                </a:tc>
                <a:tc>
                  <a:txBody>
                    <a:bodyPr/>
                    <a:lstStyle/>
                    <a:p>
                      <a:pPr indent="0" lvl="0" marL="0" marR="0" rtl="0" algn="l">
                        <a:lnSpc>
                          <a:spcPct val="100000"/>
                        </a:lnSpc>
                        <a:spcBef>
                          <a:spcPts val="0"/>
                        </a:spcBef>
                        <a:spcAft>
                          <a:spcPts val="0"/>
                        </a:spcAft>
                        <a:buNone/>
                      </a:pPr>
                      <a:r>
                        <a:rPr lang="en-US" sz="2000" u="none" cap="none" strike="noStrike"/>
                        <a:t>Exception Message</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en-US" sz="1600" u="none" cap="none" strike="noStrike">
                          <a:latin typeface="Calibri"/>
                          <a:ea typeface="Calibri"/>
                          <a:cs typeface="Calibri"/>
                          <a:sym typeface="Calibri"/>
                        </a:rPr>
                        <a:t>10</a:t>
                      </a:r>
                      <a:endParaRPr/>
                    </a:p>
                  </a:txBody>
                  <a:tcPr marT="45725" marB="45725" marR="91450" marL="91450"/>
                </a:tc>
                <a:tc>
                  <a:txBody>
                    <a:bodyPr/>
                    <a:lstStyle/>
                    <a:p>
                      <a:pPr indent="0" lvl="0" marL="0" marR="0" rtl="0" algn="l">
                        <a:lnSpc>
                          <a:spcPct val="100000"/>
                        </a:lnSpc>
                        <a:spcBef>
                          <a:spcPts val="0"/>
                        </a:spcBef>
                        <a:spcAft>
                          <a:spcPts val="0"/>
                        </a:spcAft>
                        <a:buNone/>
                      </a:pPr>
                      <a:r>
                        <a:rPr lang="en-US" sz="1600" u="none" cap="none" strike="noStrike">
                          <a:latin typeface="Calibri"/>
                          <a:ea typeface="Calibri"/>
                          <a:cs typeface="Calibri"/>
                          <a:sym typeface="Calibri"/>
                        </a:rPr>
                        <a:t>Firmed order is too late</a:t>
                      </a:r>
                      <a:endParaRPr/>
                    </a:p>
                  </a:txBody>
                  <a:tcPr marT="45725" marB="45725" marR="91450" marL="91450"/>
                </a:tc>
              </a:tr>
              <a:tr h="370850">
                <a:tc>
                  <a:txBody>
                    <a:bodyPr/>
                    <a:lstStyle/>
                    <a:p>
                      <a:pPr indent="0" lvl="0" marL="0" marR="0" rtl="0" algn="l">
                        <a:lnSpc>
                          <a:spcPct val="100000"/>
                        </a:lnSpc>
                        <a:spcBef>
                          <a:spcPts val="0"/>
                        </a:spcBef>
                        <a:spcAft>
                          <a:spcPts val="0"/>
                        </a:spcAft>
                        <a:buNone/>
                      </a:pPr>
                      <a:r>
                        <a:rPr lang="en-US" sz="1600" u="none" cap="none" strike="noStrike">
                          <a:latin typeface="Calibri"/>
                          <a:ea typeface="Calibri"/>
                          <a:cs typeface="Calibri"/>
                          <a:sym typeface="Calibri"/>
                        </a:rPr>
                        <a:t>30</a:t>
                      </a:r>
                      <a:endParaRPr/>
                    </a:p>
                  </a:txBody>
                  <a:tcPr marT="45725" marB="45725" marR="91450" marL="91450"/>
                </a:tc>
                <a:tc>
                  <a:txBody>
                    <a:bodyPr/>
                    <a:lstStyle/>
                    <a:p>
                      <a:pPr indent="0" lvl="0" marL="0" marR="0" rtl="0" algn="l">
                        <a:lnSpc>
                          <a:spcPct val="100000"/>
                        </a:lnSpc>
                        <a:spcBef>
                          <a:spcPts val="0"/>
                        </a:spcBef>
                        <a:spcAft>
                          <a:spcPts val="0"/>
                        </a:spcAft>
                        <a:buNone/>
                      </a:pPr>
                      <a:r>
                        <a:rPr b="0" i="0" lang="en-US" sz="1600" u="none" cap="none" strike="noStrike">
                          <a:solidFill>
                            <a:schemeClr val="dk1"/>
                          </a:solidFill>
                          <a:latin typeface="Calibri"/>
                          <a:ea typeface="Calibri"/>
                          <a:cs typeface="Calibri"/>
                          <a:sym typeface="Calibri"/>
                        </a:rPr>
                        <a:t>  Potential shortage! Rqmt increase in PTF</a:t>
                      </a:r>
                      <a:endParaRPr/>
                    </a:p>
                  </a:txBody>
                  <a:tcPr marT="9525" marB="45725" marR="9525" marL="9525" anchor="b"/>
                </a:tc>
              </a:tr>
              <a:tr h="370850">
                <a:tc>
                  <a:txBody>
                    <a:bodyPr/>
                    <a:lstStyle/>
                    <a:p>
                      <a:pPr indent="0" lvl="0" marL="0" marR="0" rtl="0" algn="l">
                        <a:lnSpc>
                          <a:spcPct val="100000"/>
                        </a:lnSpc>
                        <a:spcBef>
                          <a:spcPts val="0"/>
                        </a:spcBef>
                        <a:spcAft>
                          <a:spcPts val="0"/>
                        </a:spcAft>
                        <a:buNone/>
                      </a:pPr>
                      <a:r>
                        <a:rPr b="0" i="0" lang="en-US" sz="1600" u="none" cap="none" strike="noStrike">
                          <a:solidFill>
                            <a:schemeClr val="dk1"/>
                          </a:solidFill>
                          <a:latin typeface="Calibri"/>
                          <a:ea typeface="Calibri"/>
                          <a:cs typeface="Calibri"/>
                          <a:sym typeface="Calibri"/>
                        </a:rPr>
                        <a:t>15</a:t>
                      </a:r>
                      <a:endParaRPr/>
                    </a:p>
                  </a:txBody>
                  <a:tcPr marT="45725" marB="45725" marR="91450" marL="91450"/>
                </a:tc>
                <a:tc>
                  <a:txBody>
                    <a:bodyPr/>
                    <a:lstStyle/>
                    <a:p>
                      <a:pPr indent="0" lvl="0" marL="0" marR="0" rtl="0" algn="l">
                        <a:lnSpc>
                          <a:spcPct val="100000"/>
                        </a:lnSpc>
                        <a:spcBef>
                          <a:spcPts val="0"/>
                        </a:spcBef>
                        <a:spcAft>
                          <a:spcPts val="0"/>
                        </a:spcAft>
                        <a:buNone/>
                      </a:pPr>
                      <a:r>
                        <a:rPr b="0" i="0" lang="en-US" sz="1600" u="none" cap="none" strike="noStrike">
                          <a:solidFill>
                            <a:schemeClr val="dk1"/>
                          </a:solidFill>
                          <a:latin typeface="Calibri"/>
                          <a:ea typeface="Calibri"/>
                          <a:cs typeface="Calibri"/>
                          <a:sym typeface="Calibri"/>
                        </a:rPr>
                        <a:t>  Postpone order!</a:t>
                      </a:r>
                      <a:endParaRPr/>
                    </a:p>
                  </a:txBody>
                  <a:tcPr marT="9525" marB="45725" marR="9525" marL="9525" anchor="b"/>
                </a:tc>
              </a:tr>
              <a:tr h="203200">
                <a:tc>
                  <a:txBody>
                    <a:bodyPr/>
                    <a:lstStyle/>
                    <a:p>
                      <a:pPr indent="0" lvl="0" marL="0" marR="0" rtl="0" algn="l">
                        <a:lnSpc>
                          <a:spcPct val="100000"/>
                        </a:lnSpc>
                        <a:spcBef>
                          <a:spcPts val="0"/>
                        </a:spcBef>
                        <a:spcAft>
                          <a:spcPts val="0"/>
                        </a:spcAft>
                        <a:buNone/>
                      </a:pPr>
                      <a:r>
                        <a:rPr b="0" i="0" lang="en-US" sz="1600" u="none" cap="none" strike="noStrike">
                          <a:solidFill>
                            <a:schemeClr val="dk1"/>
                          </a:solidFill>
                          <a:latin typeface="Calibri"/>
                          <a:ea typeface="Calibri"/>
                          <a:cs typeface="Calibri"/>
                          <a:sym typeface="Calibri"/>
                        </a:rPr>
                        <a:t>4</a:t>
                      </a:r>
                      <a:endParaRPr/>
                    </a:p>
                  </a:txBody>
                  <a:tcPr marT="45725" marB="45725" marR="91450" marL="91450"/>
                </a:tc>
                <a:tc>
                  <a:txBody>
                    <a:bodyPr/>
                    <a:lstStyle/>
                    <a:p>
                      <a:pPr indent="0" lvl="0" marL="0" marR="0" rtl="0" algn="l">
                        <a:lnSpc>
                          <a:spcPct val="100000"/>
                        </a:lnSpc>
                        <a:spcBef>
                          <a:spcPts val="0"/>
                        </a:spcBef>
                        <a:spcAft>
                          <a:spcPts val="0"/>
                        </a:spcAft>
                        <a:buNone/>
                      </a:pPr>
                      <a:r>
                        <a:rPr b="0" i="0" lang="en-US" sz="1600" u="none" cap="none" strike="noStrike">
                          <a:solidFill>
                            <a:schemeClr val="dk1"/>
                          </a:solidFill>
                          <a:latin typeface="Calibri"/>
                          <a:ea typeface="Calibri"/>
                          <a:cs typeface="Calibri"/>
                          <a:sym typeface="Calibri"/>
                        </a:rPr>
                        <a:t>  New order, Supplier past due!</a:t>
                      </a:r>
                      <a:endParaRPr/>
                    </a:p>
                  </a:txBody>
                  <a:tcPr marT="9525" marB="45725" marR="9525" marL="9525" anchor="b"/>
                </a:tc>
              </a:tr>
              <a:tr h="203200">
                <a:tc>
                  <a:txBody>
                    <a:bodyPr/>
                    <a:lstStyle/>
                    <a:p>
                      <a:pPr indent="0" lvl="0" marL="0" marR="0" rtl="0" algn="l">
                        <a:lnSpc>
                          <a:spcPct val="100000"/>
                        </a:lnSpc>
                        <a:spcBef>
                          <a:spcPts val="0"/>
                        </a:spcBef>
                        <a:spcAft>
                          <a:spcPts val="0"/>
                        </a:spcAft>
                        <a:buNone/>
                      </a:pPr>
                      <a:r>
                        <a:rPr b="0" i="0" lang="en-US" sz="1600" u="none" cap="none" strike="noStrike">
                          <a:solidFill>
                            <a:schemeClr val="dk1"/>
                          </a:solidFill>
                          <a:latin typeface="Calibri"/>
                          <a:ea typeface="Calibri"/>
                          <a:cs typeface="Calibri"/>
                          <a:sym typeface="Calibri"/>
                        </a:rPr>
                        <a:t>96</a:t>
                      </a:r>
                      <a:endParaRPr/>
                    </a:p>
                  </a:txBody>
                  <a:tcPr marT="45725" marB="45725" marR="91450" marL="91450"/>
                </a:tc>
                <a:tc>
                  <a:txBody>
                    <a:bodyPr/>
                    <a:lstStyle/>
                    <a:p>
                      <a:pPr indent="0" lvl="0" marL="0" marR="0" rtl="0" algn="l">
                        <a:lnSpc>
                          <a:spcPct val="100000"/>
                        </a:lnSpc>
                        <a:spcBef>
                          <a:spcPts val="0"/>
                        </a:spcBef>
                        <a:spcAft>
                          <a:spcPts val="0"/>
                        </a:spcAft>
                        <a:buNone/>
                      </a:pPr>
                      <a:r>
                        <a:rPr b="0" i="0" lang="en-US" sz="1600" u="none" cap="none" strike="noStrike">
                          <a:solidFill>
                            <a:srgbClr val="000000"/>
                          </a:solidFill>
                          <a:latin typeface="Calibri"/>
                          <a:ea typeface="Calibri"/>
                          <a:cs typeface="Calibri"/>
                          <a:sym typeface="Calibri"/>
                        </a:rPr>
                        <a:t>  Inventory on hand is below safety stock</a:t>
                      </a:r>
                      <a:endParaRPr/>
                    </a:p>
                  </a:txBody>
                  <a:tcPr marT="9525" marB="45725" marR="9525" marL="9525" anchor="b"/>
                </a:tc>
              </a:tr>
            </a:tbl>
          </a:graphicData>
        </a:graphic>
      </p:graphicFrame>
      <p:sp>
        <p:nvSpPr>
          <p:cNvPr id="224" name="Google Shape;224;p29"/>
          <p:cNvSpPr txBox="1"/>
          <p:nvPr/>
        </p:nvSpPr>
        <p:spPr>
          <a:xfrm>
            <a:off x="7670793" y="5400380"/>
            <a:ext cx="2013693"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(Image credit : Joshua)</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eek_of_3_8_Refined_Roadmap_Updat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2021-03-15T17:04:38Z</dcterms:created>
  <dc:creator>BARNETT, EVAN 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0x01010090A568DD55000B4ABF9207FE11AE5AAE</vt:lpwstr>
  </property>
</Properties>
</file>